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4" r:id="rId5"/>
  </p:sldMasterIdLst>
  <p:sldIdLst>
    <p:sldId id="275" r:id="rId6"/>
    <p:sldId id="280" r:id="rId7"/>
    <p:sldId id="281" r:id="rId8"/>
    <p:sldId id="283" r:id="rId9"/>
    <p:sldId id="282" r:id="rId10"/>
    <p:sldId id="284" r:id="rId11"/>
    <p:sldId id="285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222C0025-DADE-4986-94CF-797E2322A76D}">
          <p14:sldIdLst>
            <p14:sldId id="275"/>
            <p14:sldId id="280"/>
            <p14:sldId id="281"/>
            <p14:sldId id="283"/>
            <p14:sldId id="282"/>
            <p14:sldId id="284"/>
            <p14:sldId id="285"/>
          </p14:sldIdLst>
        </p14:section>
        <p14:section name="参考" id="{7C92D2AA-B6D9-4760-994A-E13727376F1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E00"/>
    <a:srgbClr val="B2DABF"/>
    <a:srgbClr val="7A979F"/>
    <a:srgbClr val="09C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-1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4E02D5D-4426-5779-5B94-3F2B783CEB64}"/>
              </a:ext>
            </a:extLst>
          </p:cNvPr>
          <p:cNvSpPr/>
          <p:nvPr userDrawn="1"/>
        </p:nvSpPr>
        <p:spPr>
          <a:xfrm>
            <a:off x="0" y="0"/>
            <a:ext cx="12192001" cy="6858001"/>
          </a:xfrm>
          <a:prstGeom prst="rect">
            <a:avLst/>
          </a:prstGeom>
          <a:solidFill>
            <a:srgbClr val="B2D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93F7954-4DDE-F6BA-013D-8F3B39F5D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B8E38A3-12E7-3D72-714A-694CF1ED2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dirty="0"/>
              <a:t>マスター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19471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3831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9173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10EDFFC-2959-8057-B8EC-FF650C2F9617}"/>
              </a:ext>
            </a:extLst>
          </p:cNvPr>
          <p:cNvSpPr/>
          <p:nvPr userDrawn="1"/>
        </p:nvSpPr>
        <p:spPr>
          <a:xfrm>
            <a:off x="-2" y="6571890"/>
            <a:ext cx="12192001" cy="296174"/>
          </a:xfrm>
          <a:prstGeom prst="rect">
            <a:avLst/>
          </a:prstGeom>
          <a:solidFill>
            <a:srgbClr val="B2D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8" name="グラフィックス 7" descr="ひよこ 枠線">
            <a:extLst>
              <a:ext uri="{FF2B5EF4-FFF2-40B4-BE49-F238E27FC236}">
                <a16:creationId xmlns:a16="http://schemas.microsoft.com/office/drawing/2014/main" id="{FEB806F0-39DF-72F3-E20B-64316DBC02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6414" b="7171"/>
          <a:stretch/>
        </p:blipFill>
        <p:spPr>
          <a:xfrm>
            <a:off x="9784510" y="6571890"/>
            <a:ext cx="1804357" cy="296174"/>
          </a:xfrm>
          <a:prstGeom prst="rect">
            <a:avLst/>
          </a:prstGeom>
        </p:spPr>
      </p:pic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8697E5-946B-2D31-23FA-EAE7E7D84B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F58334-800E-46C1-BD8B-742E83129B1B}" type="datetimeFigureOut">
              <a:rPr lang="ja-JP" altLang="en-US" smtClean="0"/>
              <a:pPr/>
              <a:t>2023/7/26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CD1986-AE37-F231-09A2-FC79876BB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759E22-883A-DEEB-7E7D-12E97D47B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B837E9-A06F-4935-B24D-847554D9B182}" type="slidenum">
              <a:rPr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13521B7-2ADC-7E6F-82C3-3C4EF2F6C69B}"/>
              </a:ext>
            </a:extLst>
          </p:cNvPr>
          <p:cNvSpPr/>
          <p:nvPr userDrawn="1"/>
        </p:nvSpPr>
        <p:spPr>
          <a:xfrm>
            <a:off x="-1" y="-1"/>
            <a:ext cx="12192001" cy="55855"/>
          </a:xfrm>
          <a:prstGeom prst="rect">
            <a:avLst/>
          </a:prstGeom>
          <a:solidFill>
            <a:srgbClr val="B2D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48105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9F9918-2C94-7B9B-39CD-2E43DBAC4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DAEA3A8-4F0D-B6FF-4E18-15A241137F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8697E5-946B-2D31-23FA-EAE7E7D84B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F58334-800E-46C1-BD8B-742E83129B1B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CD1986-AE37-F231-09A2-FC79876BB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759E22-883A-DEEB-7E7D-12E97D47B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B837E9-A06F-4935-B24D-847554D9B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582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B69D29-E5FF-5900-F246-8A694731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416951-82B0-C8B4-8CE8-72EB6930D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9AE4C3-2C26-4A8D-727F-A1CE1057E6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F58334-800E-46C1-BD8B-742E83129B1B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216E81-130B-2B23-F8D2-B775BCF11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AE27D7-B3D3-FDAA-D7A0-918D371B4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B837E9-A06F-4935-B24D-847554D9B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465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851739-7350-5448-30ED-A1D9D4BE1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B2A2E1-9864-EFA8-3F67-81C39F123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21A041-3DD9-6783-4C88-5F2FE7796A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F58334-800E-46C1-BD8B-742E83129B1B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2E515D-2271-B789-FFC2-BD133A03B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22972A-842B-4FE7-9663-980D54D7B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B837E9-A06F-4935-B24D-847554D9B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93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790D53-BD3B-5664-18E4-A41E463B6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D9BD68-8BA2-A6A5-AEDC-F03542F05E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AA3D8B2-D337-76E6-2A5F-03314318B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134195C-2471-B8FA-65AF-C57A1F98B1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F58334-800E-46C1-BD8B-742E83129B1B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CE1DC4B-B0F7-393C-04DF-9B6F73B6B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7EF86F8-5533-6608-7565-D3916EB35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B837E9-A06F-4935-B24D-847554D9B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34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BA0D0F-4309-FB74-5986-2623D2D31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B2F7BE-7F5B-E4D9-055C-49D4F43BB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885335E-6984-569E-685D-902498047D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08D7493-574B-D2B7-042D-F5F22307C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C09BCF6-8E73-F9B8-3CBF-DA0FB6C6A2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B49FF23-1584-0C19-4776-6CF5B6A041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F58334-800E-46C1-BD8B-742E83129B1B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2455BF1-8E81-9C8F-772B-945AB3675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9DCF0A7-F6EC-49CB-30DA-44EF0DDC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B837E9-A06F-4935-B24D-847554D9B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85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42B23C-4862-2C55-0021-5BFBE618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3E63A03-B8A1-88C6-3A75-77EC7FEA65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F58334-800E-46C1-BD8B-742E83129B1B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E1A7A26-E5A8-DF8D-8464-F1813BB51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7C9FA93-A539-6A27-31EF-97A38C8FC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B837E9-A06F-4935-B24D-847554D9B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198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EA1BF2A-AAF3-39EE-24CB-EFC38928E0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F58334-800E-46C1-BD8B-742E83129B1B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A500C2D-5107-982F-61E9-574FA7870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2EB9DB6-1DAF-4B74-AAA3-35E644A0F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B837E9-A06F-4935-B24D-847554D9B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221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DFE953-8421-9A41-DFA0-6BEE79E9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67B9F13-CAB0-6A90-4E26-EDF46EB7B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14FF877-1616-7D8D-B43D-05A35A34C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660ED6-E202-9B50-402B-CD761E4377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F58334-800E-46C1-BD8B-742E83129B1B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49C6973-A16D-3201-8F09-17B0CDC33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496DE1-EDB1-8175-E6C0-1F70574DB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B837E9-A06F-4935-B24D-847554D9B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6671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5EA85E-EE7C-90B0-A4DF-E4B5D1BE2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E4F39AC-61BA-1CB3-5673-F8D3FD528D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2705B2E-8A21-69AF-658D-6D40C717E6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3E9DC9-0EB4-C222-A1EF-D0BD074CC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F58334-800E-46C1-BD8B-742E83129B1B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9B1473-0996-535F-36F3-5C00735BB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E0190B5-90FB-14B7-14CE-4CE949669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B837E9-A06F-4935-B24D-847554D9B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333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4FE997-7601-6C38-9330-AF1960754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3DE903C-F5A9-507F-A055-C5BC70BDF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CCFFEF-CA9B-24F3-833E-E9EF6E6988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F58334-800E-46C1-BD8B-742E83129B1B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93CA29-FBF8-3486-8ECE-E3B49D600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2FB7A22-EE95-1F0E-0D1A-2AD824215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B837E9-A06F-4935-B24D-847554D9B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491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0D1B5A-2BEA-83C6-3C18-07EBFF375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8360202-E541-363C-09A9-83BF6236D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AB3D60-9D88-D684-A7E9-5E73014C82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F58334-800E-46C1-BD8B-742E83129B1B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DA06B5-6149-1669-21C4-57C50E39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EA06D8-77BE-91F1-E379-BA026EF69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B837E9-A06F-4935-B24D-847554D9B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799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15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CB3471C-501B-2026-5315-D2E5ED216BA2}"/>
              </a:ext>
            </a:extLst>
          </p:cNvPr>
          <p:cNvSpPr/>
          <p:nvPr userDrawn="1"/>
        </p:nvSpPr>
        <p:spPr>
          <a:xfrm>
            <a:off x="-1" y="-1"/>
            <a:ext cx="12192001" cy="931653"/>
          </a:xfrm>
          <a:prstGeom prst="rect">
            <a:avLst/>
          </a:prstGeom>
          <a:solidFill>
            <a:srgbClr val="B2D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3AA3293-A742-139C-3F43-E311AB9A3669}"/>
              </a:ext>
            </a:extLst>
          </p:cNvPr>
          <p:cNvSpPr/>
          <p:nvPr userDrawn="1"/>
        </p:nvSpPr>
        <p:spPr>
          <a:xfrm>
            <a:off x="-2" y="6571890"/>
            <a:ext cx="12192001" cy="296174"/>
          </a:xfrm>
          <a:prstGeom prst="rect">
            <a:avLst/>
          </a:prstGeom>
          <a:solidFill>
            <a:srgbClr val="B2D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03B77FD-FF9C-FF35-2F7D-5FDB4F7D3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34095"/>
            <a:ext cx="10515600" cy="5042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1F5EF2-B95D-9483-A686-9F5633B3C7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58334-800E-46C1-BD8B-742E83129B1B}" type="datetimeFigureOut">
              <a:rPr kumimoji="1" lang="ja-JP" altLang="en-US" smtClean="0"/>
              <a:t>2023/7/26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4622F7-16EB-ED06-A12F-8A2F558C9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3D7A02-00ED-C3C9-2DB3-7D6157B53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837E9-A06F-4935-B24D-847554D9B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" name="グラフィックス 9" descr="ひよこ 枠線">
            <a:extLst>
              <a:ext uri="{FF2B5EF4-FFF2-40B4-BE49-F238E27FC236}">
                <a16:creationId xmlns:a16="http://schemas.microsoft.com/office/drawing/2014/main" id="{2F52789B-FE57-758F-7F8C-3EA16195DF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76414" b="7171"/>
          <a:stretch/>
        </p:blipFill>
        <p:spPr>
          <a:xfrm>
            <a:off x="9784510" y="6571890"/>
            <a:ext cx="1804357" cy="296174"/>
          </a:xfrm>
          <a:prstGeom prst="rect">
            <a:avLst/>
          </a:prstGeom>
        </p:spPr>
      </p:pic>
      <p:pic>
        <p:nvPicPr>
          <p:cNvPr id="12" name="グラフィックス 11" descr="恐竜の卵 枠線">
            <a:extLst>
              <a:ext uri="{FF2B5EF4-FFF2-40B4-BE49-F238E27FC236}">
                <a16:creationId xmlns:a16="http://schemas.microsoft.com/office/drawing/2014/main" id="{212104EB-92CA-17F8-9E24-9A425CBCB3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4885" t="17614" r="3496" b="19078"/>
          <a:stretch/>
        </p:blipFill>
        <p:spPr>
          <a:xfrm>
            <a:off x="-2" y="0"/>
            <a:ext cx="1348288" cy="931652"/>
          </a:xfrm>
          <a:prstGeom prst="rect">
            <a:avLst/>
          </a:prstGeom>
        </p:spPr>
      </p:pic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7B75A38-25A4-387B-721F-2478D7796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286" y="202443"/>
            <a:ext cx="10005514" cy="544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9905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1" kern="1200">
          <a:solidFill>
            <a:schemeClr val="bg1"/>
          </a:solidFill>
          <a:latin typeface="游ゴシック" panose="020B0400000000000000" pitchFamily="50" charset="-128"/>
          <a:ea typeface="游ゴシック" panose="020B0400000000000000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3DE3116-6261-A3D7-D653-85FE6B0C2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97449"/>
            <a:ext cx="5452532" cy="4567137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kumimoji="1" lang="en-US" altLang="ja-JP" sz="4800" b="1" dirty="0" err="1"/>
              <a:t>Kintone</a:t>
            </a:r>
            <a:r>
              <a:rPr kumimoji="1" lang="ja-JP" altLang="en-US" sz="4800" b="1" dirty="0"/>
              <a:t> 開発自動化</a:t>
            </a:r>
            <a:br>
              <a:rPr kumimoji="1" lang="en-US" altLang="ja-JP" sz="4800" b="1" dirty="0"/>
            </a:br>
            <a:r>
              <a:rPr kumimoji="1" lang="en-US" altLang="ja-JP" sz="4800" b="1" dirty="0"/>
              <a:t>MVP</a:t>
            </a:r>
            <a:r>
              <a:rPr lang="ja-JP" altLang="en-US" sz="4800" b="1" dirty="0"/>
              <a:t>開発内容</a:t>
            </a:r>
            <a:endParaRPr kumimoji="1" lang="ja-JP" altLang="en-US" sz="4800" b="1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FD9FA06-4F4C-CA5A-CC0F-5CD4D09222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8" y="5123678"/>
            <a:ext cx="4620584" cy="1388721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sz="1400" dirty="0"/>
              <a:t>SE</a:t>
            </a:r>
            <a:r>
              <a:rPr kumimoji="1" lang="ja-JP" altLang="en-US" sz="1400" dirty="0"/>
              <a:t>サービスデザイングループ</a:t>
            </a:r>
            <a:endParaRPr kumimoji="1" lang="en-US" altLang="ja-JP" sz="1400" dirty="0"/>
          </a:p>
          <a:p>
            <a:pPr algn="l"/>
            <a:r>
              <a:rPr lang="en-US" altLang="ja-JP" sz="1400" dirty="0"/>
              <a:t>2023.1Q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915134D-79C1-2168-EA76-625B455A2330}"/>
              </a:ext>
            </a:extLst>
          </p:cNvPr>
          <p:cNvSpPr/>
          <p:nvPr/>
        </p:nvSpPr>
        <p:spPr>
          <a:xfrm>
            <a:off x="3049" y="6609849"/>
            <a:ext cx="12188951" cy="150702"/>
          </a:xfrm>
          <a:prstGeom prst="rect">
            <a:avLst/>
          </a:prstGeom>
          <a:solidFill>
            <a:srgbClr val="B2D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E39D46A-6CB4-E3F9-BCCF-CCCA2C880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474" y="0"/>
            <a:ext cx="4007478" cy="400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27EF97B7-ED39-C410-5987-23B6122DC7AC}"/>
              </a:ext>
            </a:extLst>
          </p:cNvPr>
          <p:cNvSpPr/>
          <p:nvPr/>
        </p:nvSpPr>
        <p:spPr>
          <a:xfrm>
            <a:off x="10470220" y="306999"/>
            <a:ext cx="1416979" cy="416901"/>
          </a:xfrm>
          <a:prstGeom prst="rect">
            <a:avLst/>
          </a:prstGeom>
          <a:solidFill>
            <a:srgbClr val="7A979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/>
              <a:t>社外秘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732EB73-450E-7588-8BE9-7B1A8FF14EB3}"/>
              </a:ext>
            </a:extLst>
          </p:cNvPr>
          <p:cNvSpPr/>
          <p:nvPr/>
        </p:nvSpPr>
        <p:spPr>
          <a:xfrm rot="20751212">
            <a:off x="8034671" y="5206630"/>
            <a:ext cx="1491916" cy="1405920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E091A2C-20D1-C402-5862-476596512A39}"/>
              </a:ext>
            </a:extLst>
          </p:cNvPr>
          <p:cNvSpPr/>
          <p:nvPr/>
        </p:nvSpPr>
        <p:spPr>
          <a:xfrm>
            <a:off x="9675770" y="5907504"/>
            <a:ext cx="1008634" cy="950495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4141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98053B-661F-7B9A-C45F-8D9D1A57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k</a:t>
            </a:r>
            <a:r>
              <a:rPr kumimoji="1" lang="en-US" altLang="ja-JP" dirty="0" err="1"/>
              <a:t>intone</a:t>
            </a:r>
            <a:r>
              <a:rPr kumimoji="1" lang="ja-JP" altLang="en-US" dirty="0"/>
              <a:t> </a:t>
            </a:r>
            <a:r>
              <a:rPr lang="ja-JP" altLang="en-US" dirty="0"/>
              <a:t>開発</a:t>
            </a:r>
            <a:r>
              <a:rPr kumimoji="1" lang="ja-JP" altLang="en-US" dirty="0"/>
              <a:t>自動化 進め方</a:t>
            </a: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B7F322DA-F50F-ED1E-A1B9-BD01F0E05A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867690"/>
              </p:ext>
            </p:extLst>
          </p:nvPr>
        </p:nvGraphicFramePr>
        <p:xfrm>
          <a:off x="534838" y="1280383"/>
          <a:ext cx="11093570" cy="389361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0237">
                  <a:extLst>
                    <a:ext uri="{9D8B030D-6E8A-4147-A177-3AD203B41FA5}">
                      <a16:colId xmlns:a16="http://schemas.microsoft.com/office/drawing/2014/main" val="1689296998"/>
                    </a:ext>
                  </a:extLst>
                </a:gridCol>
                <a:gridCol w="1448243">
                  <a:extLst>
                    <a:ext uri="{9D8B030D-6E8A-4147-A177-3AD203B41FA5}">
                      <a16:colId xmlns:a16="http://schemas.microsoft.com/office/drawing/2014/main" val="156924254"/>
                    </a:ext>
                  </a:extLst>
                </a:gridCol>
                <a:gridCol w="2733639">
                  <a:extLst>
                    <a:ext uri="{9D8B030D-6E8A-4147-A177-3AD203B41FA5}">
                      <a16:colId xmlns:a16="http://schemas.microsoft.com/office/drawing/2014/main" val="1556739319"/>
                    </a:ext>
                  </a:extLst>
                </a:gridCol>
                <a:gridCol w="6591451">
                  <a:extLst>
                    <a:ext uri="{9D8B030D-6E8A-4147-A177-3AD203B41FA5}">
                      <a16:colId xmlns:a16="http://schemas.microsoft.com/office/drawing/2014/main" val="2662464204"/>
                    </a:ext>
                  </a:extLst>
                </a:gridCol>
              </a:tblGrid>
              <a:tr h="136074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*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期間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実施内容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概要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503022"/>
                  </a:ext>
                </a:extLst>
              </a:tr>
              <a:tr h="59584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1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2023.7.6-17?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検証アプリ開発</a:t>
                      </a:r>
                      <a:r>
                        <a:rPr kumimoji="1" lang="en-US" altLang="ja-JP" sz="1200" dirty="0"/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(</a:t>
                      </a:r>
                      <a:r>
                        <a:rPr lang="ja-JP" altLang="en-US" sz="1200" b="0" dirty="0">
                          <a:effectLst/>
                        </a:rPr>
                        <a:t>日報アプリ想定アプリ</a:t>
                      </a:r>
                      <a:r>
                        <a:rPr kumimoji="1" lang="en-US" altLang="ja-JP" sz="1200" b="0" dirty="0">
                          <a:effectLst/>
                        </a:rPr>
                        <a:t>)</a:t>
                      </a:r>
                      <a:endParaRPr lang="en-US" altLang="ja-JP" sz="12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0" dirty="0">
                          <a:effectLst/>
                        </a:rPr>
                        <a:t>・アプリおよびフォームのレイアウト、承認申請のインポート</a:t>
                      </a:r>
                      <a:endParaRPr lang="en-US" altLang="ja-JP" sz="1200" b="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0" dirty="0">
                          <a:effectLst/>
                        </a:rPr>
                        <a:t>・</a:t>
                      </a:r>
                      <a:r>
                        <a:rPr lang="en-US" altLang="ja-JP" sz="1200" b="0" dirty="0">
                          <a:effectLst/>
                        </a:rPr>
                        <a:t>API</a:t>
                      </a:r>
                      <a:r>
                        <a:rPr lang="ja-JP" altLang="en-US" sz="1200" b="0" dirty="0">
                          <a:effectLst/>
                        </a:rPr>
                        <a:t>の仕様や動作の確認</a:t>
                      </a:r>
                      <a:endParaRPr lang="en-US" altLang="ja-JP" sz="1200" b="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0" dirty="0">
                          <a:effectLst/>
                        </a:rPr>
                        <a:t>・</a:t>
                      </a:r>
                      <a:r>
                        <a:rPr lang="en-US" altLang="ja-JP" sz="1200" b="0" dirty="0">
                          <a:effectLst/>
                        </a:rPr>
                        <a:t>React.js + TypeScript / JavaScript / Fast</a:t>
                      </a:r>
                      <a:r>
                        <a:rPr lang="ja-JP" altLang="en-US" sz="1200" b="0" dirty="0">
                          <a:effectLst/>
                        </a:rPr>
                        <a:t> </a:t>
                      </a:r>
                      <a:r>
                        <a:rPr lang="en-US" altLang="ja-JP" sz="1200" b="0" dirty="0">
                          <a:effectLst/>
                        </a:rPr>
                        <a:t>API </a:t>
                      </a:r>
                      <a:r>
                        <a:rPr lang="ja-JP" altLang="en-US" sz="1200" b="0" dirty="0">
                          <a:effectLst/>
                        </a:rPr>
                        <a:t>（ローカルで動けばよい）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313151"/>
                  </a:ext>
                </a:extLst>
              </a:tr>
              <a:tr h="59584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2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2023.7.17-21?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検証アプリ開発</a:t>
                      </a:r>
                      <a:r>
                        <a:rPr kumimoji="1" lang="en-US" altLang="ja-JP" sz="1200" dirty="0"/>
                        <a:t>2</a:t>
                      </a:r>
                      <a:r>
                        <a:rPr kumimoji="1" lang="ja-JP" altLang="en-US" sz="1200" dirty="0"/>
                        <a:t>（追加・修正）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・振り返りつつ</a:t>
                      </a:r>
                      <a:r>
                        <a:rPr kumimoji="1" lang="en-US" altLang="ja-JP" sz="1200" dirty="0"/>
                        <a:t>API</a:t>
                      </a:r>
                      <a:r>
                        <a:rPr kumimoji="1" lang="ja-JP" altLang="en-US" sz="1200" dirty="0"/>
                        <a:t>検証不足部分や</a:t>
                      </a:r>
                      <a:r>
                        <a:rPr kumimoji="1" lang="en-US" altLang="ja-JP" sz="1200" dirty="0"/>
                        <a:t>MVP</a:t>
                      </a:r>
                      <a:r>
                        <a:rPr kumimoji="1" lang="ja-JP" altLang="en-US" sz="1200" dirty="0"/>
                        <a:t>開発前にチェックしたい事項があれば追加。</a:t>
                      </a:r>
                      <a:endParaRPr kumimoji="1" lang="en-US" altLang="ja-JP" sz="1200" dirty="0"/>
                    </a:p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268392"/>
                  </a:ext>
                </a:extLst>
              </a:tr>
              <a:tr h="59584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3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2023.7.17-25?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MVP</a:t>
                      </a:r>
                      <a:r>
                        <a:rPr kumimoji="1" lang="ja-JP" altLang="en-US" sz="1200" dirty="0"/>
                        <a:t>開発内容検討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・最終デザイン（</a:t>
                      </a:r>
                      <a:r>
                        <a:rPr kumimoji="1" lang="en-US" altLang="ja-JP" sz="1200" dirty="0"/>
                        <a:t>UX,UI</a:t>
                      </a:r>
                      <a:r>
                        <a:rPr kumimoji="1" lang="ja-JP" altLang="en-US" sz="1200" dirty="0"/>
                        <a:t>）イメージづくり</a:t>
                      </a:r>
                      <a:endParaRPr kumimoji="1" lang="en-US" altLang="ja-JP" sz="1200" dirty="0"/>
                    </a:p>
                    <a:p>
                      <a:r>
                        <a:rPr kumimoji="1" lang="ja-JP" altLang="en-US" sz="1200" dirty="0"/>
                        <a:t>・</a:t>
                      </a:r>
                      <a:r>
                        <a:rPr kumimoji="1" lang="en-US" altLang="ja-JP" sz="1200" dirty="0"/>
                        <a:t>MVP</a:t>
                      </a:r>
                      <a:r>
                        <a:rPr kumimoji="1" lang="ja-JP" altLang="en-US" sz="1200" dirty="0"/>
                        <a:t>開発の内容を決定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921206"/>
                  </a:ext>
                </a:extLst>
              </a:tr>
              <a:tr h="59584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4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2023.7.25-?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MVP</a:t>
                      </a:r>
                      <a:r>
                        <a:rPr kumimoji="1" lang="ja-JP" altLang="en-US" sz="1200" dirty="0"/>
                        <a:t>開発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（最低限デモできる機能で開発）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207143"/>
                  </a:ext>
                </a:extLst>
              </a:tr>
              <a:tr h="59584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5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評価・振り返り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340215"/>
                  </a:ext>
                </a:extLst>
              </a:tr>
              <a:tr h="59584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6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製品開発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019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283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E973F58-ECA6-3B19-1F43-3A2BA00FDCAC}"/>
              </a:ext>
            </a:extLst>
          </p:cNvPr>
          <p:cNvSpPr txBox="1"/>
          <p:nvPr/>
        </p:nvSpPr>
        <p:spPr>
          <a:xfrm>
            <a:off x="362310" y="310550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/>
              <a:t>検証アプリ</a:t>
            </a:r>
            <a:r>
              <a:rPr lang="en-US" altLang="ja-JP" b="1" dirty="0"/>
              <a:t>1</a:t>
            </a:r>
            <a:endParaRPr kumimoji="1" lang="ja-JP" altLang="en-US" b="1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8655DF8-DED4-A494-BEDD-7791292E456A}"/>
              </a:ext>
            </a:extLst>
          </p:cNvPr>
          <p:cNvSpPr txBox="1"/>
          <p:nvPr/>
        </p:nvSpPr>
        <p:spPr>
          <a:xfrm>
            <a:off x="856171" y="841877"/>
            <a:ext cx="95127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/>
              <a:t>ファイル（</a:t>
            </a:r>
            <a:r>
              <a:rPr lang="en-US" altLang="ja-JP" sz="1600" dirty="0"/>
              <a:t>CSV</a:t>
            </a:r>
            <a:r>
              <a:rPr lang="ja-JP" altLang="en-US" sz="1600" dirty="0"/>
              <a:t>やエクセルなど）から 承認付き日報アプリ が構築できるアプリ</a:t>
            </a:r>
            <a:endParaRPr lang="en-US" altLang="ja-JP" sz="1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D7934A-DE42-D6CE-66BB-A758247C3DCC}"/>
              </a:ext>
            </a:extLst>
          </p:cNvPr>
          <p:cNvSpPr txBox="1"/>
          <p:nvPr/>
        </p:nvSpPr>
        <p:spPr>
          <a:xfrm>
            <a:off x="769905" y="1468094"/>
            <a:ext cx="9987233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1400" b="1" i="0" dirty="0">
                <a:effectLst/>
                <a:latin typeface="-apple-system"/>
              </a:rPr>
              <a:t>作るもの：</a:t>
            </a:r>
            <a:endParaRPr lang="ja-JP" altLang="en-US" sz="1400" b="0" i="0" dirty="0">
              <a:effectLst/>
              <a:latin typeface="-apple-system"/>
            </a:endParaRPr>
          </a:p>
          <a:p>
            <a:pPr algn="l"/>
            <a:r>
              <a:rPr lang="ja-JP" altLang="en-US" sz="1400" b="0" i="0" dirty="0">
                <a:effectLst/>
                <a:latin typeface="-apple-system"/>
              </a:rPr>
              <a:t>ファイル（</a:t>
            </a:r>
            <a:r>
              <a:rPr lang="en-US" altLang="ja-JP" sz="1400" b="0" i="0" dirty="0">
                <a:effectLst/>
                <a:latin typeface="-apple-system"/>
              </a:rPr>
              <a:t>CSV</a:t>
            </a:r>
            <a:r>
              <a:rPr lang="ja-JP" altLang="en-US" sz="1400" b="0" i="0" dirty="0">
                <a:effectLst/>
                <a:latin typeface="-apple-system"/>
              </a:rPr>
              <a:t>やエクセルなど）を読み込んで 申請・承認付き日報アプリ が構築できるツール</a:t>
            </a:r>
          </a:p>
          <a:p>
            <a:pPr algn="l"/>
            <a:r>
              <a:rPr lang="en-US" altLang="ja-JP" sz="1400" b="0" i="0" dirty="0">
                <a:effectLst/>
                <a:latin typeface="-apple-system"/>
              </a:rPr>
              <a:t>※ </a:t>
            </a:r>
            <a:r>
              <a:rPr lang="ja-JP" altLang="en-US" sz="1400" b="0" i="0" dirty="0">
                <a:effectLst/>
                <a:latin typeface="-apple-system"/>
              </a:rPr>
              <a:t>「日報アプリ」のイメージ：</a:t>
            </a:r>
            <a:endParaRPr lang="en-US" altLang="ja-JP" sz="1400" b="0" i="0" dirty="0">
              <a:effectLst/>
              <a:latin typeface="-apple-system"/>
            </a:endParaRPr>
          </a:p>
          <a:p>
            <a:pPr algn="l"/>
            <a:r>
              <a:rPr lang="ja-JP" altLang="en-US" sz="1400" dirty="0">
                <a:latin typeface="-apple-system"/>
              </a:rPr>
              <a:t>　</a:t>
            </a:r>
            <a:r>
              <a:rPr lang="ja-JP" altLang="en-US" sz="1400" b="0" i="0" dirty="0">
                <a:effectLst/>
                <a:latin typeface="-apple-system"/>
              </a:rPr>
              <a:t>毎日メンバーが報告テキストを記載して、上司に承認申請をし、上司がそれを承認することで承認済み日報となる。</a:t>
            </a:r>
            <a:endParaRPr lang="en-US" altLang="ja-JP" sz="1400" b="0" i="0" dirty="0">
              <a:effectLst/>
              <a:latin typeface="-apple-system"/>
            </a:endParaRPr>
          </a:p>
          <a:p>
            <a:pPr algn="l"/>
            <a:endParaRPr lang="ja-JP" altLang="en-US" sz="1400" b="0" i="0" dirty="0">
              <a:effectLst/>
              <a:latin typeface="-apple-system"/>
            </a:endParaRPr>
          </a:p>
          <a:p>
            <a:pPr algn="l"/>
            <a:r>
              <a:rPr lang="ja-JP" altLang="en-US" sz="1400" b="1" i="0" dirty="0">
                <a:effectLst/>
                <a:latin typeface="-apple-system"/>
              </a:rPr>
              <a:t>機能：</a:t>
            </a:r>
            <a:endParaRPr lang="ja-JP" altLang="en-US" sz="1400" b="0" i="0" dirty="0">
              <a:effectLst/>
              <a:latin typeface="-apple-system"/>
            </a:endParaRPr>
          </a:p>
          <a:p>
            <a:pPr algn="l"/>
            <a:r>
              <a:rPr lang="ja-JP" altLang="en-US" sz="1400" b="0" i="0" dirty="0">
                <a:effectLst/>
                <a:latin typeface="-apple-system"/>
              </a:rPr>
              <a:t>・ファイルからアプリのフォーム設定およびワークフローの設定が読み込めること</a:t>
            </a:r>
          </a:p>
          <a:p>
            <a:pPr algn="l"/>
            <a:r>
              <a:rPr lang="ja-JP" altLang="en-US" sz="1400" b="0" i="0" dirty="0">
                <a:effectLst/>
                <a:latin typeface="-apple-system"/>
              </a:rPr>
              <a:t>・設定ファイルからフォームの内容およびフォームのレイアウトが読み込まれ</a:t>
            </a:r>
            <a:r>
              <a:rPr lang="en-US" altLang="ja-JP" sz="1400" b="0" i="0" dirty="0" err="1">
                <a:effectLst/>
                <a:latin typeface="-apple-system"/>
              </a:rPr>
              <a:t>kintone</a:t>
            </a:r>
            <a:r>
              <a:rPr lang="ja-JP" altLang="en-US" sz="1400" b="0" i="0" dirty="0">
                <a:effectLst/>
                <a:latin typeface="-apple-system"/>
              </a:rPr>
              <a:t>のアプリが新規作成されること</a:t>
            </a:r>
          </a:p>
          <a:p>
            <a:pPr algn="l"/>
            <a:r>
              <a:rPr lang="ja-JP" altLang="en-US" sz="1400" b="0" i="0" dirty="0">
                <a:effectLst/>
                <a:latin typeface="-apple-system"/>
              </a:rPr>
              <a:t>・設定ファイルから、ワークフロー（今回は 申請・承認の機能）の内容が読み込まれ</a:t>
            </a:r>
            <a:r>
              <a:rPr lang="en-US" altLang="ja-JP" sz="1400" b="0" i="0" dirty="0" err="1">
                <a:effectLst/>
                <a:latin typeface="-apple-system"/>
              </a:rPr>
              <a:t>kintone</a:t>
            </a:r>
            <a:r>
              <a:rPr lang="ja-JP" altLang="en-US" sz="1400" b="0" i="0" dirty="0">
                <a:effectLst/>
                <a:latin typeface="-apple-system"/>
              </a:rPr>
              <a:t>アプリに反映されること</a:t>
            </a:r>
          </a:p>
          <a:p>
            <a:pPr algn="l"/>
            <a:r>
              <a:rPr lang="ja-JP" altLang="en-US" sz="1400" b="0" i="0" dirty="0">
                <a:effectLst/>
                <a:latin typeface="-apple-system"/>
              </a:rPr>
              <a:t>・アプリはローカルで動けばよい。</a:t>
            </a:r>
            <a:endParaRPr lang="en-US" altLang="ja-JP" sz="1400" b="0" i="0" dirty="0">
              <a:effectLst/>
              <a:latin typeface="-apple-system"/>
            </a:endParaRPr>
          </a:p>
          <a:p>
            <a:pPr algn="l"/>
            <a:endParaRPr lang="en-US" altLang="ja-JP" sz="1400" dirty="0">
              <a:latin typeface="-apple-system"/>
            </a:endParaRPr>
          </a:p>
          <a:p>
            <a:pPr algn="l"/>
            <a:r>
              <a:rPr lang="ja-JP" altLang="en-US" sz="1400" b="1" i="0" dirty="0">
                <a:effectLst/>
                <a:latin typeface="-apple-system"/>
              </a:rPr>
              <a:t>環境</a:t>
            </a:r>
            <a:r>
              <a:rPr lang="ja-JP" altLang="en-US" sz="1400" b="1" dirty="0">
                <a:latin typeface="-apple-system"/>
              </a:rPr>
              <a:t>：</a:t>
            </a:r>
            <a:endParaRPr lang="en-US" altLang="ja-JP" sz="1400" b="1" dirty="0">
              <a:latin typeface="-apple-system"/>
            </a:endParaRPr>
          </a:p>
          <a:p>
            <a:pPr algn="l"/>
            <a:r>
              <a:rPr lang="ja-JP" altLang="en-US" sz="1400" b="0" i="0" dirty="0">
                <a:effectLst/>
                <a:latin typeface="-apple-system"/>
              </a:rPr>
              <a:t>フロントエンド</a:t>
            </a:r>
            <a:r>
              <a:rPr lang="en-US" altLang="ja-JP" sz="1400" b="0" i="0" dirty="0">
                <a:effectLst/>
                <a:latin typeface="-apple-system"/>
              </a:rPr>
              <a:t>:React.js + TypeScript / JavaScript</a:t>
            </a:r>
          </a:p>
          <a:p>
            <a:pPr algn="l"/>
            <a:r>
              <a:rPr lang="ja-JP" altLang="en-US" sz="1400" b="0" i="0" dirty="0">
                <a:effectLst/>
                <a:latin typeface="-apple-system"/>
              </a:rPr>
              <a:t>バックエンド</a:t>
            </a:r>
            <a:r>
              <a:rPr lang="en-US" altLang="ja-JP" sz="1400" b="0" i="0" dirty="0">
                <a:effectLst/>
                <a:latin typeface="-apple-system"/>
              </a:rPr>
              <a:t>:Python </a:t>
            </a:r>
            <a:r>
              <a:rPr lang="en-US" altLang="ja-JP" sz="1400" b="0" i="0" dirty="0" err="1">
                <a:effectLst/>
                <a:latin typeface="-apple-system"/>
              </a:rPr>
              <a:t>FastAPI</a:t>
            </a:r>
            <a:endParaRPr lang="en-US" altLang="ja-JP" sz="1400" b="0" i="0" dirty="0">
              <a:effectLst/>
              <a:latin typeface="-apple-system"/>
            </a:endParaRPr>
          </a:p>
          <a:p>
            <a:pPr algn="l"/>
            <a:endParaRPr lang="en-US" altLang="ja-JP" sz="1400" b="0" i="0" dirty="0"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984305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C641513-478C-F56C-2620-EE21685F8AF0}"/>
              </a:ext>
            </a:extLst>
          </p:cNvPr>
          <p:cNvSpPr txBox="1"/>
          <p:nvPr/>
        </p:nvSpPr>
        <p:spPr>
          <a:xfrm>
            <a:off x="396240" y="274320"/>
            <a:ext cx="11764759" cy="1946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b="1" dirty="0" err="1"/>
              <a:t>Kintone</a:t>
            </a:r>
            <a:r>
              <a:rPr kumimoji="1" lang="ja-JP" altLang="en-US" sz="2800" b="1" dirty="0"/>
              <a:t>自動化ツールでできるようになること</a:t>
            </a:r>
            <a:endParaRPr lang="en-US" altLang="ja-JP" sz="2800" dirty="0"/>
          </a:p>
          <a:p>
            <a:pPr>
              <a:lnSpc>
                <a:spcPct val="150000"/>
              </a:lnSpc>
            </a:pPr>
            <a:r>
              <a:rPr kumimoji="1" lang="ja-JP" altLang="en-US" b="1" dirty="0"/>
              <a:t>機能</a:t>
            </a:r>
            <a:r>
              <a:rPr kumimoji="1" lang="en-US" altLang="ja-JP" b="1" dirty="0"/>
              <a:t>1: </a:t>
            </a:r>
            <a:r>
              <a:rPr kumimoji="1" lang="ja-JP" altLang="en-US" dirty="0"/>
              <a:t>設定ファイル（</a:t>
            </a:r>
            <a:r>
              <a:rPr kumimoji="1" lang="en-US" altLang="ja-JP" dirty="0"/>
              <a:t>Excel</a:t>
            </a:r>
            <a:r>
              <a:rPr kumimoji="1" lang="ja-JP" altLang="en-US" dirty="0"/>
              <a:t>）で基本の設定をインポートできる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lang="ja-JP" altLang="en-US" b="1" dirty="0"/>
              <a:t>機能</a:t>
            </a:r>
            <a:r>
              <a:rPr lang="en-US" altLang="ja-JP" b="1" dirty="0"/>
              <a:t>2:</a:t>
            </a:r>
            <a:r>
              <a:rPr lang="ja-JP" altLang="en-US" dirty="0"/>
              <a:t> 画面表示の際やフォーム入力前、投稿時の装飾や</a:t>
            </a:r>
            <a:r>
              <a:rPr lang="ja-JP" altLang="en-US" b="1" dirty="0"/>
              <a:t>自動的に走る処理</a:t>
            </a:r>
            <a:r>
              <a:rPr lang="ja-JP" altLang="en-US" dirty="0"/>
              <a:t>を画面で設定できるようになります。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lang="ja-JP" altLang="en-US" b="1" dirty="0"/>
              <a:t>機能</a:t>
            </a:r>
            <a:r>
              <a:rPr lang="en-US" altLang="ja-JP" b="1" dirty="0"/>
              <a:t>3:</a:t>
            </a:r>
            <a:r>
              <a:rPr lang="en-US" altLang="ja-JP" dirty="0"/>
              <a:t> </a:t>
            </a:r>
            <a:r>
              <a:rPr lang="ja-JP" altLang="en-US" dirty="0"/>
              <a:t>このツールで作れる設定は、一度作ればそれをエクスポート、インポートできます。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3932D22-360A-D672-45DD-BBFDB3B61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422" y="3268970"/>
            <a:ext cx="4504700" cy="298354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EC8731F-1E45-8413-24BC-765834666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0065" y="3268970"/>
            <a:ext cx="4504700" cy="299876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吹き出し: 折線 6">
            <a:extLst>
              <a:ext uri="{FF2B5EF4-FFF2-40B4-BE49-F238E27FC236}">
                <a16:creationId xmlns:a16="http://schemas.microsoft.com/office/drawing/2014/main" id="{82DF1895-1FA5-FB7F-AF40-35E96B15E9DE}"/>
              </a:ext>
            </a:extLst>
          </p:cNvPr>
          <p:cNvSpPr/>
          <p:nvPr/>
        </p:nvSpPr>
        <p:spPr>
          <a:xfrm>
            <a:off x="1036320" y="5122992"/>
            <a:ext cx="2895600" cy="1137136"/>
          </a:xfrm>
          <a:prstGeom prst="borderCallout2">
            <a:avLst>
              <a:gd name="adj1" fmla="val 16070"/>
              <a:gd name="adj2" fmla="val 107983"/>
              <a:gd name="adj3" fmla="val 16070"/>
              <a:gd name="adj4" fmla="val 130175"/>
              <a:gd name="adj5" fmla="val -32243"/>
              <a:gd name="adj6" fmla="val 14228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ysClr val="windowText" lastClr="000000"/>
                </a:solidFill>
              </a:rPr>
              <a:t>どんな条件の時に</a:t>
            </a:r>
            <a:endParaRPr kumimoji="1" lang="en-US" altLang="ja-JP" b="1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b="1" dirty="0">
                <a:solidFill>
                  <a:sysClr val="windowText" lastClr="000000"/>
                </a:solidFill>
              </a:rPr>
              <a:t>どんな設定をするか</a:t>
            </a:r>
            <a:endParaRPr lang="en-US" altLang="ja-JP" b="1" dirty="0">
              <a:solidFill>
                <a:sysClr val="windowText" lastClr="000000"/>
              </a:solidFill>
            </a:endParaRPr>
          </a:p>
          <a:p>
            <a:pPr algn="ctr"/>
            <a:r>
              <a:rPr kumimoji="1" lang="ja-JP" altLang="en-US" b="1" dirty="0">
                <a:solidFill>
                  <a:sysClr val="windowText" lastClr="000000"/>
                </a:solidFill>
              </a:rPr>
              <a:t>を設定可能</a:t>
            </a:r>
          </a:p>
        </p:txBody>
      </p:sp>
    </p:spTree>
    <p:extLst>
      <p:ext uri="{BB962C8B-B14F-4D97-AF65-F5344CB8AC3E}">
        <p14:creationId xmlns:p14="http://schemas.microsoft.com/office/powerpoint/2010/main" val="2726485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4637A72D-1053-5B0E-7158-A15FA328B8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021306"/>
              </p:ext>
            </p:extLst>
          </p:nvPr>
        </p:nvGraphicFramePr>
        <p:xfrm>
          <a:off x="505459" y="1097281"/>
          <a:ext cx="11485881" cy="5083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8798">
                  <a:extLst>
                    <a:ext uri="{9D8B030D-6E8A-4147-A177-3AD203B41FA5}">
                      <a16:colId xmlns:a16="http://schemas.microsoft.com/office/drawing/2014/main" val="571810061"/>
                    </a:ext>
                  </a:extLst>
                </a:gridCol>
                <a:gridCol w="5308456">
                  <a:extLst>
                    <a:ext uri="{9D8B030D-6E8A-4147-A177-3AD203B41FA5}">
                      <a16:colId xmlns:a16="http://schemas.microsoft.com/office/drawing/2014/main" val="4003464928"/>
                    </a:ext>
                  </a:extLst>
                </a:gridCol>
                <a:gridCol w="3828627">
                  <a:extLst>
                    <a:ext uri="{9D8B030D-6E8A-4147-A177-3AD203B41FA5}">
                      <a16:colId xmlns:a16="http://schemas.microsoft.com/office/drawing/2014/main" val="3774423644"/>
                    </a:ext>
                  </a:extLst>
                </a:gridCol>
              </a:tblGrid>
              <a:tr h="35848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構築するもの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対象外（要望次第）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2711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フォーム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各種入力フォームが設定できるようになる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レイアウト、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一部のフォームタイプ</a:t>
                      </a:r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（ルックアップ、関連レコード、テーブル、グループ）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855367"/>
                  </a:ext>
                </a:extLst>
              </a:tr>
              <a:tr h="627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一覧／グラフ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表記式ビューの作成（列指定、ソート設定、）ができる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カレンダービュー、グラフ設定</a:t>
                      </a:r>
                      <a:endParaRPr kumimoji="1" lang="en-US" altLang="ja-JP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372871"/>
                  </a:ext>
                </a:extLst>
              </a:tr>
              <a:tr h="627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一般設定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アプリ名、アイコン、説明、所属するスペース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デザインテーマ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911791"/>
                  </a:ext>
                </a:extLst>
              </a:tr>
              <a:tr h="627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プロセス管理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基本の承認パターンのみ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372584"/>
                  </a:ext>
                </a:extLst>
              </a:tr>
              <a:tr h="627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通知、カスタマイズ、サービス連携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（なし） （</a:t>
                      </a:r>
                      <a:r>
                        <a:rPr kumimoji="1" lang="en-US" altLang="ja-JP" dirty="0"/>
                        <a:t>※JS/CSS</a:t>
                      </a:r>
                      <a:r>
                        <a:rPr kumimoji="1" lang="ja-JP" altLang="en-US" dirty="0"/>
                        <a:t>は別途各種操作をする際に必要）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9553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アクセス権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アプリ、フィールド、レコードいずれも設定可能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54918"/>
                  </a:ext>
                </a:extLst>
              </a:tr>
              <a:tr h="627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その他の設定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（なし）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894220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E07E3BC-7770-3AF8-F459-D6E41004B254}"/>
              </a:ext>
            </a:extLst>
          </p:cNvPr>
          <p:cNvSpPr txBox="1"/>
          <p:nvPr/>
        </p:nvSpPr>
        <p:spPr>
          <a:xfrm>
            <a:off x="505459" y="446002"/>
            <a:ext cx="2603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機能</a:t>
            </a:r>
            <a:r>
              <a:rPr kumimoji="1" lang="en-US" altLang="ja-JP" sz="2400" b="1" dirty="0"/>
              <a:t>1</a:t>
            </a:r>
            <a:r>
              <a:rPr kumimoji="1" lang="ja-JP" altLang="en-US" sz="2400" b="1" dirty="0"/>
              <a:t> 基本の設定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3E752FE-DFCD-A44F-17B4-04DECA4D7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001" y="-1318559"/>
            <a:ext cx="3229427" cy="232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6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0643B9B2-B6C4-E442-DD46-AC175C77F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104915"/>
              </p:ext>
            </p:extLst>
          </p:nvPr>
        </p:nvGraphicFramePr>
        <p:xfrm>
          <a:off x="811223" y="1734535"/>
          <a:ext cx="11485881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8798">
                  <a:extLst>
                    <a:ext uri="{9D8B030D-6E8A-4147-A177-3AD203B41FA5}">
                      <a16:colId xmlns:a16="http://schemas.microsoft.com/office/drawing/2014/main" val="571810061"/>
                    </a:ext>
                  </a:extLst>
                </a:gridCol>
                <a:gridCol w="5308456">
                  <a:extLst>
                    <a:ext uri="{9D8B030D-6E8A-4147-A177-3AD203B41FA5}">
                      <a16:colId xmlns:a16="http://schemas.microsoft.com/office/drawing/2014/main" val="4003464928"/>
                    </a:ext>
                  </a:extLst>
                </a:gridCol>
                <a:gridCol w="3828627">
                  <a:extLst>
                    <a:ext uri="{9D8B030D-6E8A-4147-A177-3AD203B41FA5}">
                      <a16:colId xmlns:a16="http://schemas.microsoft.com/office/drawing/2014/main" val="3774423644"/>
                    </a:ext>
                  </a:extLst>
                </a:gridCol>
              </a:tblGrid>
              <a:tr h="35848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設定項目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選択可能項目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2711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タイミング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一覧、詳細などを表示した時、ボタンを押したとき、保存する前、保存した時 など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855367"/>
                  </a:ext>
                </a:extLst>
              </a:tr>
              <a:tr h="627828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アクション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フィールド制御、エラーチェック、レコード取得・更新・ステータス更新、テーブル操作、ダイアログ表示、作業者の変更、ボタンの表示、数値計算・文字列制御 など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※</a:t>
                      </a:r>
                      <a:r>
                        <a:rPr kumimoji="1" lang="ja-JP" altLang="en-US" dirty="0"/>
                        <a:t>最終的に</a:t>
                      </a:r>
                      <a:r>
                        <a:rPr kumimoji="1" lang="en-US" altLang="ja-JP" dirty="0"/>
                        <a:t>API</a:t>
                      </a:r>
                      <a:r>
                        <a:rPr kumimoji="1" lang="ja-JP" altLang="en-US" dirty="0"/>
                        <a:t>にあるものすべて実装を目標？</a:t>
                      </a:r>
                      <a:endParaRPr kumimoji="1" lang="en-US" altLang="ja-JP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372871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F777D94-0860-97B4-1025-B3F5F23190BB}"/>
              </a:ext>
            </a:extLst>
          </p:cNvPr>
          <p:cNvSpPr txBox="1"/>
          <p:nvPr/>
        </p:nvSpPr>
        <p:spPr>
          <a:xfrm>
            <a:off x="611776" y="1136435"/>
            <a:ext cx="6944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タイミング</a:t>
            </a:r>
            <a:r>
              <a:rPr kumimoji="1" lang="en-US" altLang="ja-JP" b="1" dirty="0"/>
              <a:t>×</a:t>
            </a:r>
            <a:r>
              <a:rPr lang="ja-JP" altLang="en-US" b="1" dirty="0"/>
              <a:t>アクション の組み合わせで制御することが可能。</a:t>
            </a:r>
            <a:endParaRPr kumimoji="1" lang="ja-JP" altLang="en-US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AECF380-9DF0-4858-0227-60C096DEDDFB}"/>
              </a:ext>
            </a:extLst>
          </p:cNvPr>
          <p:cNvSpPr txBox="1"/>
          <p:nvPr/>
        </p:nvSpPr>
        <p:spPr>
          <a:xfrm>
            <a:off x="505459" y="446002"/>
            <a:ext cx="2603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機能</a:t>
            </a:r>
            <a:r>
              <a:rPr lang="en-US" altLang="ja-JP" sz="2400" b="1" dirty="0"/>
              <a:t>2</a:t>
            </a:r>
            <a:r>
              <a:rPr kumimoji="1" lang="ja-JP" altLang="en-US" sz="2400" b="1" dirty="0"/>
              <a:t> 基本の設定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EA4FC4A-8D96-D77E-D013-0EF608F27AA4}"/>
              </a:ext>
            </a:extLst>
          </p:cNvPr>
          <p:cNvSpPr txBox="1"/>
          <p:nvPr/>
        </p:nvSpPr>
        <p:spPr>
          <a:xfrm>
            <a:off x="611776" y="4157863"/>
            <a:ext cx="10363200" cy="2407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初期</a:t>
            </a:r>
            <a:r>
              <a:rPr lang="en-US" altLang="ja-JP" b="1" dirty="0"/>
              <a:t>MVP</a:t>
            </a:r>
            <a:r>
              <a:rPr lang="ja-JP" altLang="en-US" b="1" dirty="0"/>
              <a:t>ユースケース案（以下を含んだ</a:t>
            </a:r>
            <a:r>
              <a:rPr lang="en-US" altLang="ja-JP" b="1" dirty="0"/>
              <a:t>API</a:t>
            </a:r>
            <a:r>
              <a:rPr lang="ja-JP" altLang="en-US" b="1" dirty="0"/>
              <a:t>を構築する）</a:t>
            </a:r>
            <a:endParaRPr lang="en-US" altLang="ja-JP" b="1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・文書保存前に文書番号を割り振り、決まったフォーマットで自動採番する。</a:t>
            </a:r>
            <a:r>
              <a:rPr lang="en-US" altLang="ja-JP" dirty="0"/>
              <a:t>Ex.</a:t>
            </a:r>
            <a:r>
              <a:rPr kumimoji="1" lang="en-US" altLang="ja-JP" dirty="0"/>
              <a:t>ZA2023-001-</a:t>
            </a:r>
            <a:r>
              <a:rPr lang="en-US" altLang="ja-JP" dirty="0"/>
              <a:t>a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・文書保存前に選択した項目に応じて、条件付きで必須チェックを行う。</a:t>
            </a:r>
            <a:endParaRPr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・編集時、指定したステータス時にロールがついてない場合項目の編集ができない。</a:t>
            </a:r>
            <a:br>
              <a:rPr lang="en-US" altLang="ja-JP" dirty="0"/>
            </a:br>
            <a:r>
              <a:rPr lang="ja-JP" altLang="en-US" dirty="0"/>
              <a:t>　（申請時に作成者が編集できないなど）</a:t>
            </a:r>
            <a:endParaRPr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・一覧の表示時、承認期限日が切れてたら自分の承認アイテムが目立つようになる。</a:t>
            </a:r>
            <a:endParaRPr lang="en-US" altLang="ja-JP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C44F52C-4D59-9882-F1FE-FF7BD5732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0" y="4157863"/>
            <a:ext cx="3495278" cy="231498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250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A2B152D-DB7A-822B-7B87-ECECD0F95D9B}"/>
              </a:ext>
            </a:extLst>
          </p:cNvPr>
          <p:cNvSpPr txBox="1"/>
          <p:nvPr/>
        </p:nvSpPr>
        <p:spPr>
          <a:xfrm>
            <a:off x="408576" y="398663"/>
            <a:ext cx="10363200" cy="2407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初期</a:t>
            </a:r>
            <a:r>
              <a:rPr lang="en-US" altLang="ja-JP" b="1" dirty="0"/>
              <a:t>MVP</a:t>
            </a:r>
            <a:r>
              <a:rPr lang="ja-JP" altLang="en-US" b="1" dirty="0"/>
              <a:t>ユースケース案（以下を含んだ</a:t>
            </a:r>
            <a:r>
              <a:rPr lang="en-US" altLang="ja-JP" b="1" dirty="0"/>
              <a:t>API</a:t>
            </a:r>
            <a:r>
              <a:rPr lang="ja-JP" altLang="en-US" b="1" dirty="0"/>
              <a:t>を構築する）</a:t>
            </a:r>
            <a:endParaRPr lang="en-US" altLang="ja-JP" b="1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・文書保存前に文書番号を割り振り、決まったフォーマットで</a:t>
            </a:r>
            <a:r>
              <a:rPr kumimoji="1" lang="ja-JP" altLang="en-US" b="1" dirty="0"/>
              <a:t>自動採番</a:t>
            </a:r>
            <a:r>
              <a:rPr kumimoji="1" lang="ja-JP" altLang="en-US" dirty="0"/>
              <a:t>する。</a:t>
            </a:r>
            <a:r>
              <a:rPr lang="en-US" altLang="ja-JP" dirty="0"/>
              <a:t>Ex.</a:t>
            </a:r>
            <a:r>
              <a:rPr kumimoji="1" lang="en-US" altLang="ja-JP" dirty="0"/>
              <a:t>ZA2023-001-</a:t>
            </a:r>
            <a:r>
              <a:rPr lang="en-US" altLang="ja-JP" dirty="0"/>
              <a:t>a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・文書保存前に選択した項目に応じて、条件付きで</a:t>
            </a:r>
            <a:r>
              <a:rPr lang="ja-JP" altLang="en-US" b="1" dirty="0"/>
              <a:t>必須チェック</a:t>
            </a:r>
            <a:r>
              <a:rPr lang="ja-JP" altLang="en-US" dirty="0"/>
              <a:t>を行う。</a:t>
            </a:r>
            <a:endParaRPr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・編集時、指定したステータス時にロールがついてない場合項目の</a:t>
            </a:r>
            <a:r>
              <a:rPr lang="ja-JP" altLang="en-US" b="1" dirty="0"/>
              <a:t>編集ができない</a:t>
            </a:r>
            <a:r>
              <a:rPr lang="ja-JP" altLang="en-US" dirty="0"/>
              <a:t>。</a:t>
            </a:r>
            <a:br>
              <a:rPr lang="en-US" altLang="ja-JP" dirty="0"/>
            </a:br>
            <a:r>
              <a:rPr lang="ja-JP" altLang="en-US" dirty="0"/>
              <a:t>　（申請時に作成者が編集できないなど）</a:t>
            </a:r>
            <a:endParaRPr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・</a:t>
            </a:r>
            <a:r>
              <a:rPr lang="ja-JP" altLang="en-US" b="1" dirty="0"/>
              <a:t>一覧</a:t>
            </a:r>
            <a:r>
              <a:rPr lang="ja-JP" altLang="en-US" dirty="0"/>
              <a:t>の表示時、承認期限日が切れてたら自分の承認アイテムが</a:t>
            </a:r>
            <a:r>
              <a:rPr lang="ja-JP" altLang="en-US" b="1" dirty="0"/>
              <a:t>目立</a:t>
            </a:r>
            <a:r>
              <a:rPr lang="ja-JP" altLang="en-US" dirty="0"/>
              <a:t>つようになる。</a:t>
            </a:r>
            <a:endParaRPr lang="en-US" altLang="ja-JP" dirty="0"/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2A0A34A2-A6D0-CFE3-31BE-1DCBC43F7538}"/>
              </a:ext>
            </a:extLst>
          </p:cNvPr>
          <p:cNvSpPr/>
          <p:nvPr/>
        </p:nvSpPr>
        <p:spPr>
          <a:xfrm>
            <a:off x="5334000" y="3184525"/>
            <a:ext cx="1193800" cy="4889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B115172-D9A6-331A-000B-D9D81D08F345}"/>
              </a:ext>
            </a:extLst>
          </p:cNvPr>
          <p:cNvSpPr txBox="1"/>
          <p:nvPr/>
        </p:nvSpPr>
        <p:spPr>
          <a:xfrm>
            <a:off x="4568988" y="4230203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簡単なイメージをつくる</a:t>
            </a:r>
          </a:p>
        </p:txBody>
      </p:sp>
    </p:spTree>
    <p:extLst>
      <p:ext uri="{BB962C8B-B14F-4D97-AF65-F5344CB8AC3E}">
        <p14:creationId xmlns:p14="http://schemas.microsoft.com/office/powerpoint/2010/main" val="3800177510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9E7DE978F626442ACA27F78261ADD51" ma:contentTypeVersion="7" ma:contentTypeDescription="新しいドキュメントを作成します。" ma:contentTypeScope="" ma:versionID="d3484f31620511baba4dd95c2a3e9d29">
  <xsd:schema xmlns:xsd="http://www.w3.org/2001/XMLSchema" xmlns:xs="http://www.w3.org/2001/XMLSchema" xmlns:p="http://schemas.microsoft.com/office/2006/metadata/properties" xmlns:ns2="ef42d02e-5974-4b54-a843-fd52e7365953" xmlns:ns3="a69fb464-2d24-41f9-a964-bb63f6acba19" targetNamespace="http://schemas.microsoft.com/office/2006/metadata/properties" ma:root="true" ma:fieldsID="8e12283072e66c20de4bd6b4727edafc" ns2:_="" ns3:_="">
    <xsd:import namespace="ef42d02e-5974-4b54-a843-fd52e7365953"/>
    <xsd:import namespace="a69fb464-2d24-41f9-a964-bb63f6acba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2d02e-5974-4b54-a843-fd52e73659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fb464-2d24-41f9-a964-bb63f6acba1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5B6482F-37F0-4B97-8664-D3C561631D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42d02e-5974-4b54-a843-fd52e7365953"/>
    <ds:schemaRef ds:uri="a69fb464-2d24-41f9-a964-bb63f6acba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1F4B96-BD54-4697-BBFB-1616F98000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8D7A08-4DDC-47C0-8164-3DE9ABE4E1B9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a69fb464-2d24-41f9-a964-bb63f6acba19"/>
    <ds:schemaRef ds:uri="ef42d02e-5974-4b54-a843-fd52e736595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16684</TotalTime>
  <Words>807</Words>
  <Application>Microsoft Office PowerPoint</Application>
  <PresentationFormat>ワイド画面</PresentationFormat>
  <Paragraphs>98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-apple-system</vt:lpstr>
      <vt:lpstr>游ゴシック</vt:lpstr>
      <vt:lpstr>游ゴシック Light</vt:lpstr>
      <vt:lpstr>Arial</vt:lpstr>
      <vt:lpstr>デザインの設定</vt:lpstr>
      <vt:lpstr>Office テーマ</vt:lpstr>
      <vt:lpstr>Kintone 開発自動化 MVP開発内容</vt:lpstr>
      <vt:lpstr>kintone 開発自動化 進め方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Yoshida Takuto (吉田 拓人)</dc:creator>
  <cp:lastModifiedBy>Shohtetsu Ma</cp:lastModifiedBy>
  <cp:revision>23</cp:revision>
  <dcterms:created xsi:type="dcterms:W3CDTF">2023-04-17T12:21:14Z</dcterms:created>
  <dcterms:modified xsi:type="dcterms:W3CDTF">2023-07-27T02:17:34Z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0x01010019E7DE978F626442ACA27F78261ADD51</vt:lpwstr>
  </property>
</Properties>
</file>