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84749A-7606-4B9D-8E5D-53247FE40E14}" v="1" dt="2023-08-28T06:27:29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shida Takuto (吉田 拓人)" userId="62b49326-a6f9-40dc-a27c-13a8e1e8f4fe" providerId="ADAL" clId="{9484749A-7606-4B9D-8E5D-53247FE40E14}"/>
    <pc:docChg chg="addSld modSld">
      <pc:chgData name="Yoshida Takuto (吉田 拓人)" userId="62b49326-a6f9-40dc-a27c-13a8e1e8f4fe" providerId="ADAL" clId="{9484749A-7606-4B9D-8E5D-53247FE40E14}" dt="2023-08-28T06:30:51.169" v="514" actId="1076"/>
      <pc:docMkLst>
        <pc:docMk/>
      </pc:docMkLst>
      <pc:sldChg chg="addSp modSp new mod">
        <pc:chgData name="Yoshida Takuto (吉田 拓人)" userId="62b49326-a6f9-40dc-a27c-13a8e1e8f4fe" providerId="ADAL" clId="{9484749A-7606-4B9D-8E5D-53247FE40E14}" dt="2023-08-28T06:30:51.169" v="514" actId="1076"/>
        <pc:sldMkLst>
          <pc:docMk/>
          <pc:sldMk cId="192943358" sldId="259"/>
        </pc:sldMkLst>
        <pc:spChg chg="add mod">
          <ac:chgData name="Yoshida Takuto (吉田 拓人)" userId="62b49326-a6f9-40dc-a27c-13a8e1e8f4fe" providerId="ADAL" clId="{9484749A-7606-4B9D-8E5D-53247FE40E14}" dt="2023-08-28T06:30:51.169" v="514" actId="1076"/>
          <ac:spMkLst>
            <pc:docMk/>
            <pc:sldMk cId="192943358" sldId="259"/>
            <ac:spMk id="2" creationId="{04304A41-9B1C-3EE3-3244-B0892D89E36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59ED68-7EC6-21D5-3187-FEBA16E95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86A50C-529A-3ECF-E5CD-C8830377B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0C2A75-AD67-CDB2-B081-F132ED5A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5CE43A-F19D-DEB7-C532-E533CC024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323D69-837E-97AD-816F-03A51C2BA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39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815E18-4DAB-30A8-6221-7DB26BF7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34FEBB-C55D-77EA-45EE-0B0B8DD9D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C37FFC-11D6-D222-D262-A05814AD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2879F2-4627-1C38-01A2-3ECDB4A8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7402E0-834F-9661-5355-53F83F30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52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54935-FC5B-39F5-9C83-E9E104ACC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358726-F636-632B-0FD2-C998AFB21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89A723-2ADF-47ED-35C9-2FB3F9DF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310CA0-266E-31F8-402A-A024D345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536B75-B853-3B9E-C042-6C1F2D2C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565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990243-723B-83F5-1C2A-17E08B787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6E9CC7-EE1F-8EA9-8C8B-BC62CF982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59EDED-A34A-C708-F5BB-CD4444480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0AAC2D-2100-739F-AC2A-54C5E810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AF8A00-8797-6792-514B-A6BE576D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17E92C-5E6C-2DC1-0E16-4D1E2BB7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43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4F79E1-F170-A59D-9512-444F031B1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B077B0-F069-5E71-EF75-86EE18C02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6BEAF5-A7FC-3D59-49B8-1267C0730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9BA574A-F53D-1D2D-73D6-5B74A8685E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6D51B54-209E-E8A6-19EB-9A1959824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18D470-C793-20F5-7575-BD94CA9B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9DC5C10-EC42-60E8-E1F3-105BB0C8F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915B537-7A4A-9FEA-9182-29E54443A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06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B4C56F-54F3-C864-DF23-4CB0E775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812EE0A-CA82-A3A6-95F6-B1AEC0E9B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816816-B332-9EBE-0E5A-63E1AAF58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7861ABB-334D-A75D-F155-92B144E1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88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7BE8AAA-A5DF-4D49-F29C-810416ACD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4966D7A-79AA-03C1-50C5-17A620EEA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BD8B84-911C-F064-AB3F-FE30FDEA5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67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6EFEBD-49E4-BEDE-5AA4-6C433E06C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4838DA-C448-AE6A-5EBF-35B86F765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913855-AC38-AC63-9CF5-0C518AD84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F7183F-DC52-2B88-65EF-55C96E94D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0E3DCE-AF6F-4A2F-A4F1-FD22D8C50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D3811D-5FA3-E8D5-1261-45DD3E6F8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66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2B3324-8E44-5939-49D1-61B0E2388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2422BF3-37D2-3C8C-6F4D-EEEC6A0CCC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6CF927-61AA-7A43-DDEB-267EC64C4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8D87F9-1D22-5EE1-055F-0FF9ABF96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3A832E7-7E52-CD2D-F69B-1567A689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764CC1-FAC5-8B4E-4197-E1139E92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64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8C3A09-2383-D14C-A139-344C177DF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8BDF20E-A974-49FB-A763-028CE9BBCA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56474E-E64D-09B9-2A2A-24AD7E6A7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E9B60D-D167-CAD9-4D9F-7150D085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BF9430-3B96-A5D2-81E3-451BCE78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15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7BB042D-F780-9BAB-C771-1FFDC4505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D3D8E0-AB84-EE1B-61D6-1249C4F16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DE3176-A30A-0C8A-5125-C0B055D54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AB86A8-4064-EAF9-8C58-DA9F8C88B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429C88-461C-A9E8-E0EE-439EC1EB4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5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6A3E122-B3D9-E309-296E-D6ABBF4A9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2EEF8B-A0ED-FBD7-1E53-62655FB2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1326B1-2BB4-5FE1-045B-89EE8DB7B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C7BA9-8DBB-4C2D-B8D7-A1ED399FA1DD}" type="datetimeFigureOut">
              <a:rPr kumimoji="1" lang="ja-JP" altLang="en-US" smtClean="0"/>
              <a:t>2023/9/26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49374B-4C2B-1D84-286F-717DBD1D8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765C57-9804-02AA-BDC0-0DD74EB63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361BA-A140-4F95-87E2-284D16B28B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826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四角形: 角を丸くする 128">
            <a:extLst>
              <a:ext uri="{FF2B5EF4-FFF2-40B4-BE49-F238E27FC236}">
                <a16:creationId xmlns:a16="http://schemas.microsoft.com/office/drawing/2014/main" id="{A485393B-F4BC-13ED-EF5F-A877637FEF4D}"/>
              </a:ext>
            </a:extLst>
          </p:cNvPr>
          <p:cNvSpPr/>
          <p:nvPr/>
        </p:nvSpPr>
        <p:spPr>
          <a:xfrm>
            <a:off x="1297812" y="228734"/>
            <a:ext cx="9934113" cy="6400531"/>
          </a:xfrm>
          <a:prstGeom prst="roundRect">
            <a:avLst>
              <a:gd name="adj" fmla="val 191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760A007E-57A0-339A-18BD-83F51351A158}"/>
              </a:ext>
            </a:extLst>
          </p:cNvPr>
          <p:cNvSpPr/>
          <p:nvPr/>
        </p:nvSpPr>
        <p:spPr>
          <a:xfrm>
            <a:off x="1472211" y="420409"/>
            <a:ext cx="9603036" cy="60307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15" name="四角形: 角を丸くする 114">
            <a:extLst>
              <a:ext uri="{FF2B5EF4-FFF2-40B4-BE49-F238E27FC236}">
                <a16:creationId xmlns:a16="http://schemas.microsoft.com/office/drawing/2014/main" id="{577321A5-B70C-55F2-60CB-903AF0B23640}"/>
              </a:ext>
            </a:extLst>
          </p:cNvPr>
          <p:cNvSpPr/>
          <p:nvPr/>
        </p:nvSpPr>
        <p:spPr>
          <a:xfrm>
            <a:off x="1730906" y="2088857"/>
            <a:ext cx="1800493" cy="3165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9766A3CC-5FBD-57BC-24DE-E82F6D3A2119}"/>
              </a:ext>
            </a:extLst>
          </p:cNvPr>
          <p:cNvSpPr/>
          <p:nvPr/>
        </p:nvSpPr>
        <p:spPr>
          <a:xfrm>
            <a:off x="1472211" y="420409"/>
            <a:ext cx="9603036" cy="3640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89984DB-9855-0DF2-CB48-F27DBC133D9E}"/>
              </a:ext>
            </a:extLst>
          </p:cNvPr>
          <p:cNvSpPr txBox="1"/>
          <p:nvPr/>
        </p:nvSpPr>
        <p:spPr>
          <a:xfrm>
            <a:off x="1689980" y="1371477"/>
            <a:ext cx="1800493" cy="2311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050" dirty="0"/>
              <a:t>レコードを追加画面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　　追加画面表示した時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　　</a:t>
            </a:r>
            <a:r>
              <a:rPr lang="ja-JP" altLang="en-US" sz="1050" b="1" dirty="0">
                <a:solidFill>
                  <a:srgbClr val="00B0F0"/>
                </a:solidFill>
              </a:rPr>
              <a:t>保存をクリックした時</a:t>
            </a:r>
            <a:endParaRPr lang="en-US" altLang="ja-JP" sz="1050" b="1" dirty="0">
              <a:solidFill>
                <a:srgbClr val="00B0F0"/>
              </a:solidFill>
            </a:endParaRPr>
          </a:p>
          <a:p>
            <a:pPr>
              <a:lnSpc>
                <a:spcPct val="200000"/>
              </a:lnSpc>
            </a:pPr>
            <a:r>
              <a:rPr lang="ja-JP" altLang="en-US" sz="1050" dirty="0"/>
              <a:t>　　保存成功した時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レコード編集画面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レコード詳細画面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レコード一覧画面</a:t>
            </a:r>
            <a:endParaRPr lang="en-US" altLang="ja-JP" sz="1050" dirty="0"/>
          </a:p>
        </p:txBody>
      </p:sp>
      <p:pic>
        <p:nvPicPr>
          <p:cNvPr id="73" name="グラフィックス 72" descr="ハンガーガー形のメニュー アイコン 単色塗りつぶし">
            <a:extLst>
              <a:ext uri="{FF2B5EF4-FFF2-40B4-BE49-F238E27FC236}">
                <a16:creationId xmlns:a16="http://schemas.microsoft.com/office/drawing/2014/main" id="{870D733F-4908-8ADB-94BE-576D70E15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3883" y="497449"/>
            <a:ext cx="210005" cy="210005"/>
          </a:xfrm>
          <a:prstGeom prst="rect">
            <a:avLst/>
          </a:prstGeom>
        </p:spPr>
      </p:pic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A1883CDB-F08C-6FC7-FB9E-DB4D8589A805}"/>
              </a:ext>
            </a:extLst>
          </p:cNvPr>
          <p:cNvCxnSpPr/>
          <p:nvPr/>
        </p:nvCxnSpPr>
        <p:spPr>
          <a:xfrm>
            <a:off x="3758582" y="895524"/>
            <a:ext cx="0" cy="54387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グラフィックス 92" descr="キャレットを下へ 単色塗りつぶし">
            <a:extLst>
              <a:ext uri="{FF2B5EF4-FFF2-40B4-BE49-F238E27FC236}">
                <a16:creationId xmlns:a16="http://schemas.microsoft.com/office/drawing/2014/main" id="{85573CB0-3C90-14AB-ABAD-648B08B06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36291" y="1529532"/>
            <a:ext cx="126999" cy="126999"/>
          </a:xfrm>
          <a:prstGeom prst="rect">
            <a:avLst/>
          </a:prstGeom>
        </p:spPr>
      </p:pic>
      <p:pic>
        <p:nvPicPr>
          <p:cNvPr id="97" name="グラフィックス 96" descr="キャレットを右へ 単色塗りつぶし">
            <a:extLst>
              <a:ext uri="{FF2B5EF4-FFF2-40B4-BE49-F238E27FC236}">
                <a16:creationId xmlns:a16="http://schemas.microsoft.com/office/drawing/2014/main" id="{4F65A1FC-91C7-9065-8CF5-EA8FE41B2D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37153" y="2839152"/>
            <a:ext cx="105654" cy="105654"/>
          </a:xfrm>
          <a:prstGeom prst="rect">
            <a:avLst/>
          </a:prstGeom>
        </p:spPr>
      </p:pic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E93911E4-6F98-B440-BC67-B974761199AA}"/>
              </a:ext>
            </a:extLst>
          </p:cNvPr>
          <p:cNvGrpSpPr/>
          <p:nvPr/>
        </p:nvGrpSpPr>
        <p:grpSpPr>
          <a:xfrm>
            <a:off x="1863729" y="1877021"/>
            <a:ext cx="103684" cy="97536"/>
            <a:chOff x="685799" y="1223264"/>
            <a:chExt cx="103684" cy="97536"/>
          </a:xfrm>
        </p:grpSpPr>
        <p:sp>
          <p:nvSpPr>
            <p:cNvPr id="98" name="楕円 97">
              <a:extLst>
                <a:ext uri="{FF2B5EF4-FFF2-40B4-BE49-F238E27FC236}">
                  <a16:creationId xmlns:a16="http://schemas.microsoft.com/office/drawing/2014/main" id="{4C7616AC-2A37-269A-9623-52A66AC7385D}"/>
                </a:ext>
              </a:extLst>
            </p:cNvPr>
            <p:cNvSpPr/>
            <p:nvPr/>
          </p:nvSpPr>
          <p:spPr>
            <a:xfrm>
              <a:off x="685799" y="1223264"/>
              <a:ext cx="95251" cy="960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5" name="グラフィックス 94" descr="再生 単色塗りつぶし">
              <a:extLst>
                <a:ext uri="{FF2B5EF4-FFF2-40B4-BE49-F238E27FC236}">
                  <a16:creationId xmlns:a16="http://schemas.microsoft.com/office/drawing/2014/main" id="{BC4835A7-0464-2FB3-7341-C4704767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95122" y="1226439"/>
              <a:ext cx="94361" cy="94361"/>
            </a:xfrm>
            <a:prstGeom prst="rect">
              <a:avLst/>
            </a:prstGeom>
          </p:spPr>
        </p:pic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C1100735-7C76-F51F-C9A6-D3DFE40F97DB}"/>
              </a:ext>
            </a:extLst>
          </p:cNvPr>
          <p:cNvGrpSpPr/>
          <p:nvPr/>
        </p:nvGrpSpPr>
        <p:grpSpPr>
          <a:xfrm>
            <a:off x="1859512" y="2185252"/>
            <a:ext cx="103684" cy="97536"/>
            <a:chOff x="685799" y="1223264"/>
            <a:chExt cx="103684" cy="97536"/>
          </a:xfrm>
        </p:grpSpPr>
        <p:sp>
          <p:nvSpPr>
            <p:cNvPr id="102" name="楕円 101">
              <a:extLst>
                <a:ext uri="{FF2B5EF4-FFF2-40B4-BE49-F238E27FC236}">
                  <a16:creationId xmlns:a16="http://schemas.microsoft.com/office/drawing/2014/main" id="{C80428E2-EEDD-D2BF-34F9-54C09C75D90A}"/>
                </a:ext>
              </a:extLst>
            </p:cNvPr>
            <p:cNvSpPr/>
            <p:nvPr/>
          </p:nvSpPr>
          <p:spPr>
            <a:xfrm>
              <a:off x="685799" y="1223264"/>
              <a:ext cx="95251" cy="960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3" name="グラフィックス 102" descr="再生 単色塗りつぶし">
              <a:extLst>
                <a:ext uri="{FF2B5EF4-FFF2-40B4-BE49-F238E27FC236}">
                  <a16:creationId xmlns:a16="http://schemas.microsoft.com/office/drawing/2014/main" id="{1A42249B-53FD-2ED7-2052-BD7D3CD80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95122" y="1226439"/>
              <a:ext cx="94361" cy="94361"/>
            </a:xfrm>
            <a:prstGeom prst="rect">
              <a:avLst/>
            </a:prstGeom>
          </p:spPr>
        </p:pic>
      </p:grp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A4C437FA-3612-84B8-7668-2DB6C73D7A50}"/>
              </a:ext>
            </a:extLst>
          </p:cNvPr>
          <p:cNvSpPr/>
          <p:nvPr/>
        </p:nvSpPr>
        <p:spPr>
          <a:xfrm>
            <a:off x="1858198" y="2517781"/>
            <a:ext cx="104228" cy="101349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0" name="直線コネクタ 109">
            <a:extLst>
              <a:ext uri="{FF2B5EF4-FFF2-40B4-BE49-F238E27FC236}">
                <a16:creationId xmlns:a16="http://schemas.microsoft.com/office/drawing/2014/main" id="{D8E4E3CB-5557-CB7B-BAF8-6EC91FEF5425}"/>
              </a:ext>
            </a:extLst>
          </p:cNvPr>
          <p:cNvCxnSpPr>
            <a:cxnSpLocks/>
          </p:cNvCxnSpPr>
          <p:nvPr/>
        </p:nvCxnSpPr>
        <p:spPr>
          <a:xfrm>
            <a:off x="1872212" y="2568455"/>
            <a:ext cx="7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グラフィックス 112" descr="キャレットを右へ 単色塗りつぶし">
            <a:extLst>
              <a:ext uri="{FF2B5EF4-FFF2-40B4-BE49-F238E27FC236}">
                <a16:creationId xmlns:a16="http://schemas.microsoft.com/office/drawing/2014/main" id="{7EAF97C7-240C-BAF5-CE2F-05C30F38B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29945" y="3155489"/>
            <a:ext cx="105654" cy="105654"/>
          </a:xfrm>
          <a:prstGeom prst="rect">
            <a:avLst/>
          </a:prstGeom>
        </p:spPr>
      </p:pic>
      <p:pic>
        <p:nvPicPr>
          <p:cNvPr id="114" name="グラフィックス 113" descr="キャレットを右へ 単色塗りつぶし">
            <a:extLst>
              <a:ext uri="{FF2B5EF4-FFF2-40B4-BE49-F238E27FC236}">
                <a16:creationId xmlns:a16="http://schemas.microsoft.com/office/drawing/2014/main" id="{6AD3A59E-AF91-6888-5AAF-385DBA203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28700" y="3465145"/>
            <a:ext cx="105654" cy="105654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0C80AD78-A6AC-CF2A-3416-EB57A923AA61}"/>
              </a:ext>
            </a:extLst>
          </p:cNvPr>
          <p:cNvSpPr txBox="1"/>
          <p:nvPr/>
        </p:nvSpPr>
        <p:spPr>
          <a:xfrm>
            <a:off x="5156886" y="486187"/>
            <a:ext cx="22894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b="1" dirty="0"/>
              <a:t>勤怠管理 </a:t>
            </a:r>
            <a:r>
              <a:rPr lang="en-US" altLang="ja-JP" sz="900" b="1" dirty="0"/>
              <a:t>| RICOH </a:t>
            </a:r>
            <a:r>
              <a:rPr lang="en-US" altLang="ja-JP" sz="900" b="1" dirty="0" err="1"/>
              <a:t>K</a:t>
            </a:r>
            <a:r>
              <a:rPr kumimoji="1" lang="en-US" altLang="ja-JP" sz="900" b="1" dirty="0" err="1"/>
              <a:t>intone</a:t>
            </a:r>
            <a:r>
              <a:rPr lang="ja-JP" altLang="en-US" sz="900" b="1" dirty="0"/>
              <a:t> </a:t>
            </a:r>
            <a:r>
              <a:rPr lang="en-US" altLang="ja-JP" sz="900" b="1" dirty="0"/>
              <a:t>Flow</a:t>
            </a:r>
            <a:r>
              <a:rPr lang="ja-JP" altLang="en-US" sz="900" b="1" dirty="0"/>
              <a:t> </a:t>
            </a:r>
            <a:r>
              <a:rPr lang="en-US" altLang="ja-JP" sz="900" b="1" dirty="0"/>
              <a:t>Editor</a:t>
            </a:r>
            <a:endParaRPr kumimoji="1" lang="ja-JP" altLang="en-US" sz="900" b="1" dirty="0"/>
          </a:p>
        </p:txBody>
      </p:sp>
      <p:sp>
        <p:nvSpPr>
          <p:cNvPr id="118" name="四角形: 角を丸くする 117">
            <a:extLst>
              <a:ext uri="{FF2B5EF4-FFF2-40B4-BE49-F238E27FC236}">
                <a16:creationId xmlns:a16="http://schemas.microsoft.com/office/drawing/2014/main" id="{D2014942-9918-FC2B-A797-45FCC1ADDE3F}"/>
              </a:ext>
            </a:extLst>
          </p:cNvPr>
          <p:cNvSpPr/>
          <p:nvPr/>
        </p:nvSpPr>
        <p:spPr>
          <a:xfrm>
            <a:off x="9119554" y="468797"/>
            <a:ext cx="1872079" cy="253207"/>
          </a:xfrm>
          <a:prstGeom prst="roundRect">
            <a:avLst>
              <a:gd name="adj" fmla="val 7639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0" name="グラフィックス 119" descr="接続済み 単色塗りつぶし">
            <a:extLst>
              <a:ext uri="{FF2B5EF4-FFF2-40B4-BE49-F238E27FC236}">
                <a16:creationId xmlns:a16="http://schemas.microsoft.com/office/drawing/2014/main" id="{662AF942-0D78-D151-B257-C1319B3E2A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02045" y="515523"/>
            <a:ext cx="173855" cy="173855"/>
          </a:xfrm>
          <a:prstGeom prst="rect">
            <a:avLst/>
          </a:prstGeom>
        </p:spPr>
      </p:pic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BD880087-613D-EEA7-391A-93F062B56E36}"/>
              </a:ext>
            </a:extLst>
          </p:cNvPr>
          <p:cNvSpPr txBox="1"/>
          <p:nvPr/>
        </p:nvSpPr>
        <p:spPr>
          <a:xfrm>
            <a:off x="9369609" y="494550"/>
            <a:ext cx="16523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" b="1" dirty="0"/>
              <a:t>https://example.cybozu.com/</a:t>
            </a:r>
            <a:endParaRPr lang="ja-JP" altLang="en-US" sz="800" b="1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6EBF671-CBE9-5477-EA24-2C3D05B009CB}"/>
              </a:ext>
            </a:extLst>
          </p:cNvPr>
          <p:cNvSpPr/>
          <p:nvPr/>
        </p:nvSpPr>
        <p:spPr>
          <a:xfrm>
            <a:off x="4225542" y="1848872"/>
            <a:ext cx="2381318" cy="630150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C6228FA-16BA-04EF-DC25-10F734A5F611}"/>
              </a:ext>
            </a:extLst>
          </p:cNvPr>
          <p:cNvSpPr/>
          <p:nvPr/>
        </p:nvSpPr>
        <p:spPr>
          <a:xfrm>
            <a:off x="4225542" y="961091"/>
            <a:ext cx="2391957" cy="426336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800" b="1" dirty="0">
                <a:solidFill>
                  <a:schemeClr val="bg1"/>
                </a:solidFill>
              </a:rPr>
              <a:t>レコードを追加画面</a:t>
            </a:r>
            <a:endParaRPr kumimoji="1" lang="en-US" altLang="ja-JP" sz="8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1050" b="1" dirty="0">
                <a:solidFill>
                  <a:schemeClr val="bg1"/>
                </a:solidFill>
              </a:rPr>
              <a:t>保存をクリックした時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9EE819B-A10B-631C-C1F7-BD80F58E5E81}"/>
              </a:ext>
            </a:extLst>
          </p:cNvPr>
          <p:cNvSpPr txBox="1"/>
          <p:nvPr/>
        </p:nvSpPr>
        <p:spPr>
          <a:xfrm>
            <a:off x="4290347" y="1976890"/>
            <a:ext cx="12153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tx2">
                    <a:lumMod val="75000"/>
                  </a:schemeClr>
                </a:solidFill>
              </a:rPr>
              <a:t>No</a:t>
            </a:r>
            <a:r>
              <a:rPr lang="ja-JP" altLang="en-US" sz="1100" dirty="0">
                <a:solidFill>
                  <a:schemeClr val="tx2">
                    <a:lumMod val="75000"/>
                  </a:schemeClr>
                </a:solidFill>
              </a:rPr>
              <a:t>列に自動採番</a:t>
            </a:r>
            <a:endParaRPr kumimoji="1" lang="ja-JP" alt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1" name="グラフィックス 40" descr="バッジ: フォロー 単色塗りつぶし">
            <a:extLst>
              <a:ext uri="{FF2B5EF4-FFF2-40B4-BE49-F238E27FC236}">
                <a16:creationId xmlns:a16="http://schemas.microsoft.com/office/drawing/2014/main" id="{33848ECC-2952-DF80-0921-8703FACCED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30237" y="1523846"/>
            <a:ext cx="182565" cy="182565"/>
          </a:xfrm>
          <a:prstGeom prst="rect">
            <a:avLst/>
          </a:prstGeom>
        </p:spPr>
      </p:pic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5E83CE9F-F8C9-5054-80F3-21824B028844}"/>
              </a:ext>
            </a:extLst>
          </p:cNvPr>
          <p:cNvCxnSpPr>
            <a:cxnSpLocks/>
            <a:stCxn id="7" idx="2"/>
            <a:endCxn id="41" idx="0"/>
          </p:cNvCxnSpPr>
          <p:nvPr/>
        </p:nvCxnSpPr>
        <p:spPr>
          <a:xfrm flipH="1">
            <a:off x="5421520" y="1387427"/>
            <a:ext cx="1" cy="13641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F88E59A8-E4EF-E043-0E7C-4CA1BB75D631}"/>
              </a:ext>
            </a:extLst>
          </p:cNvPr>
          <p:cNvCxnSpPr>
            <a:cxnSpLocks/>
            <a:stCxn id="41" idx="2"/>
            <a:endCxn id="6" idx="0"/>
          </p:cNvCxnSpPr>
          <p:nvPr/>
        </p:nvCxnSpPr>
        <p:spPr>
          <a:xfrm flipH="1">
            <a:off x="5416201" y="1706411"/>
            <a:ext cx="5319" cy="14246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1578716-B948-D439-9C68-FF0835039A07}"/>
              </a:ext>
            </a:extLst>
          </p:cNvPr>
          <p:cNvSpPr txBox="1"/>
          <p:nvPr/>
        </p:nvSpPr>
        <p:spPr>
          <a:xfrm>
            <a:off x="4290347" y="2261171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solidFill>
                  <a:schemeClr val="tx2">
                    <a:lumMod val="75000"/>
                  </a:schemeClr>
                </a:solidFill>
              </a:rPr>
              <a:t>自動採番</a:t>
            </a: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6C8DB1A6-0B45-0587-026E-2D4F154BB29A}"/>
              </a:ext>
            </a:extLst>
          </p:cNvPr>
          <p:cNvSpPr/>
          <p:nvPr/>
        </p:nvSpPr>
        <p:spPr>
          <a:xfrm>
            <a:off x="4225540" y="3842425"/>
            <a:ext cx="2381318" cy="784643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992DC72-260F-B24B-0142-D7C6F9C5939E}"/>
              </a:ext>
            </a:extLst>
          </p:cNvPr>
          <p:cNvSpPr txBox="1"/>
          <p:nvPr/>
        </p:nvSpPr>
        <p:spPr>
          <a:xfrm>
            <a:off x="4285087" y="3949494"/>
            <a:ext cx="18774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tx2">
                    <a:lumMod val="75000"/>
                  </a:schemeClr>
                </a:solidFill>
              </a:rPr>
              <a:t>電話番号入力形式チェック</a:t>
            </a:r>
          </a:p>
        </p:txBody>
      </p:sp>
      <p:sp>
        <p:nvSpPr>
          <p:cNvPr id="133" name="四角形: 角を丸くする 132">
            <a:extLst>
              <a:ext uri="{FF2B5EF4-FFF2-40B4-BE49-F238E27FC236}">
                <a16:creationId xmlns:a16="http://schemas.microsoft.com/office/drawing/2014/main" id="{DEFEC11E-4C0C-0FE0-19A4-10533D2F0B54}"/>
              </a:ext>
            </a:extLst>
          </p:cNvPr>
          <p:cNvSpPr/>
          <p:nvPr/>
        </p:nvSpPr>
        <p:spPr>
          <a:xfrm>
            <a:off x="4225540" y="2875216"/>
            <a:ext cx="2381317" cy="630150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4" name="グラフィックス 133" descr="バッジ: フォロー 単色塗りつぶし">
            <a:extLst>
              <a:ext uri="{FF2B5EF4-FFF2-40B4-BE49-F238E27FC236}">
                <a16:creationId xmlns:a16="http://schemas.microsoft.com/office/drawing/2014/main" id="{EDDE0772-03EA-69E4-B5BC-080676A06B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21719" y="2580052"/>
            <a:ext cx="182565" cy="182565"/>
          </a:xfrm>
          <a:prstGeom prst="rect">
            <a:avLst/>
          </a:prstGeom>
        </p:spPr>
      </p:pic>
      <p:cxnSp>
        <p:nvCxnSpPr>
          <p:cNvPr id="135" name="直線コネクタ 134">
            <a:extLst>
              <a:ext uri="{FF2B5EF4-FFF2-40B4-BE49-F238E27FC236}">
                <a16:creationId xmlns:a16="http://schemas.microsoft.com/office/drawing/2014/main" id="{4DC41B2F-52C6-D8E8-103C-040CAE6015FD}"/>
              </a:ext>
            </a:extLst>
          </p:cNvPr>
          <p:cNvCxnSpPr>
            <a:cxnSpLocks/>
            <a:stCxn id="6" idx="2"/>
            <a:endCxn id="134" idx="0"/>
          </p:cNvCxnSpPr>
          <p:nvPr/>
        </p:nvCxnSpPr>
        <p:spPr>
          <a:xfrm flipH="1">
            <a:off x="5413002" y="2479022"/>
            <a:ext cx="3199" cy="10103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8" name="直線コネクタ 137">
            <a:extLst>
              <a:ext uri="{FF2B5EF4-FFF2-40B4-BE49-F238E27FC236}">
                <a16:creationId xmlns:a16="http://schemas.microsoft.com/office/drawing/2014/main" id="{5558E4F8-2FCC-08F0-4E8E-D1D1CECC109B}"/>
              </a:ext>
            </a:extLst>
          </p:cNvPr>
          <p:cNvCxnSpPr>
            <a:cxnSpLocks/>
            <a:stCxn id="134" idx="2"/>
            <a:endCxn id="133" idx="0"/>
          </p:cNvCxnSpPr>
          <p:nvPr/>
        </p:nvCxnSpPr>
        <p:spPr>
          <a:xfrm>
            <a:off x="5413002" y="2762617"/>
            <a:ext cx="3197" cy="11259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CAAF8E2D-DD1F-932E-B77D-43A01B468BF7}"/>
              </a:ext>
            </a:extLst>
          </p:cNvPr>
          <p:cNvSpPr txBox="1"/>
          <p:nvPr/>
        </p:nvSpPr>
        <p:spPr>
          <a:xfrm>
            <a:off x="4267597" y="3006981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chemeClr val="tx2">
                    <a:lumMod val="75000"/>
                  </a:schemeClr>
                </a:solidFill>
              </a:rPr>
              <a:t>電話番号を取得</a:t>
            </a:r>
            <a:endParaRPr kumimoji="1" lang="ja-JP" alt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0F8BD69E-2FD3-9E6D-A53A-62247E833C31}"/>
              </a:ext>
            </a:extLst>
          </p:cNvPr>
          <p:cNvSpPr txBox="1"/>
          <p:nvPr/>
        </p:nvSpPr>
        <p:spPr>
          <a:xfrm>
            <a:off x="4267597" y="3271622"/>
            <a:ext cx="90281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solidFill>
                  <a:schemeClr val="tx2">
                    <a:lumMod val="75000"/>
                  </a:schemeClr>
                </a:solidFill>
              </a:rPr>
              <a:t>入力データを取得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F32CB746-D91B-04E1-8A34-D01F5ABC1AA3}"/>
              </a:ext>
            </a:extLst>
          </p:cNvPr>
          <p:cNvSpPr txBox="1"/>
          <p:nvPr/>
        </p:nvSpPr>
        <p:spPr>
          <a:xfrm>
            <a:off x="6301095" y="1844529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14AF857B-DC12-6E81-0DC1-516B2F14E9C7}"/>
              </a:ext>
            </a:extLst>
          </p:cNvPr>
          <p:cNvSpPr txBox="1"/>
          <p:nvPr/>
        </p:nvSpPr>
        <p:spPr>
          <a:xfrm>
            <a:off x="6294592" y="2883740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4" name="グラフィックス 163" descr="バッジ: フォロー 単色塗りつぶし">
            <a:extLst>
              <a:ext uri="{FF2B5EF4-FFF2-40B4-BE49-F238E27FC236}">
                <a16:creationId xmlns:a16="http://schemas.microsoft.com/office/drawing/2014/main" id="{7D40B731-5C64-F33E-AE0D-B5062385CE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21000" y="3582382"/>
            <a:ext cx="182565" cy="182565"/>
          </a:xfrm>
          <a:prstGeom prst="rect">
            <a:avLst/>
          </a:prstGeom>
        </p:spPr>
      </p:pic>
      <p:pic>
        <p:nvPicPr>
          <p:cNvPr id="165" name="グラフィックス 164" descr="バッジ: フォロー 単色塗りつぶし">
            <a:extLst>
              <a:ext uri="{FF2B5EF4-FFF2-40B4-BE49-F238E27FC236}">
                <a16:creationId xmlns:a16="http://schemas.microsoft.com/office/drawing/2014/main" id="{D7710BEB-E86B-A3CD-26E5-72D6D8D205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29289" y="4743202"/>
            <a:ext cx="182565" cy="182565"/>
          </a:xfrm>
          <a:prstGeom prst="rect">
            <a:avLst/>
          </a:prstGeom>
        </p:spPr>
      </p:pic>
      <p:cxnSp>
        <p:nvCxnSpPr>
          <p:cNvPr id="184" name="直線コネクタ 183">
            <a:extLst>
              <a:ext uri="{FF2B5EF4-FFF2-40B4-BE49-F238E27FC236}">
                <a16:creationId xmlns:a16="http://schemas.microsoft.com/office/drawing/2014/main" id="{4A630555-3CDA-E435-F5EE-1719729C5B84}"/>
              </a:ext>
            </a:extLst>
          </p:cNvPr>
          <p:cNvCxnSpPr>
            <a:cxnSpLocks/>
            <a:stCxn id="165" idx="0"/>
            <a:endCxn id="202" idx="2"/>
          </p:cNvCxnSpPr>
          <p:nvPr/>
        </p:nvCxnSpPr>
        <p:spPr>
          <a:xfrm flipV="1">
            <a:off x="4820572" y="4653634"/>
            <a:ext cx="298" cy="8956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4" name="直線コネクタ 193">
            <a:extLst>
              <a:ext uri="{FF2B5EF4-FFF2-40B4-BE49-F238E27FC236}">
                <a16:creationId xmlns:a16="http://schemas.microsoft.com/office/drawing/2014/main" id="{F3B1F965-CFFE-DB5D-9279-ED72FAB53846}"/>
              </a:ext>
            </a:extLst>
          </p:cNvPr>
          <p:cNvCxnSpPr>
            <a:cxnSpLocks/>
          </p:cNvCxnSpPr>
          <p:nvPr/>
        </p:nvCxnSpPr>
        <p:spPr>
          <a:xfrm>
            <a:off x="4225540" y="4389768"/>
            <a:ext cx="238131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線コネクタ 194">
            <a:extLst>
              <a:ext uri="{FF2B5EF4-FFF2-40B4-BE49-F238E27FC236}">
                <a16:creationId xmlns:a16="http://schemas.microsoft.com/office/drawing/2014/main" id="{75143EA3-100D-3641-934D-AD735058F649}"/>
              </a:ext>
            </a:extLst>
          </p:cNvPr>
          <p:cNvCxnSpPr>
            <a:cxnSpLocks/>
            <a:endCxn id="67" idx="2"/>
          </p:cNvCxnSpPr>
          <p:nvPr/>
        </p:nvCxnSpPr>
        <p:spPr>
          <a:xfrm>
            <a:off x="5413001" y="4402779"/>
            <a:ext cx="3198" cy="22428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テキスト ボックス 201">
            <a:extLst>
              <a:ext uri="{FF2B5EF4-FFF2-40B4-BE49-F238E27FC236}">
                <a16:creationId xmlns:a16="http://schemas.microsoft.com/office/drawing/2014/main" id="{ED6D6DC1-108E-DF1D-D493-534D0DC9637D}"/>
              </a:ext>
            </a:extLst>
          </p:cNvPr>
          <p:cNvSpPr txBox="1"/>
          <p:nvPr/>
        </p:nvSpPr>
        <p:spPr>
          <a:xfrm>
            <a:off x="4587473" y="4392024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2">
                    <a:lumMod val="75000"/>
                  </a:schemeClr>
                </a:solidFill>
              </a:rPr>
              <a:t>はい</a:t>
            </a:r>
          </a:p>
        </p:txBody>
      </p:sp>
      <p:sp>
        <p:nvSpPr>
          <p:cNvPr id="203" name="テキスト ボックス 202">
            <a:extLst>
              <a:ext uri="{FF2B5EF4-FFF2-40B4-BE49-F238E27FC236}">
                <a16:creationId xmlns:a16="http://schemas.microsoft.com/office/drawing/2014/main" id="{FE32CD93-0EA4-9C4F-0D37-2C642B97E9D2}"/>
              </a:ext>
            </a:extLst>
          </p:cNvPr>
          <p:cNvSpPr txBox="1"/>
          <p:nvPr/>
        </p:nvSpPr>
        <p:spPr>
          <a:xfrm>
            <a:off x="5702261" y="4392024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2">
                    <a:lumMod val="75000"/>
                  </a:schemeClr>
                </a:solidFill>
              </a:rPr>
              <a:t>いいえ</a:t>
            </a:r>
          </a:p>
        </p:txBody>
      </p: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ACB14034-5F0C-10EF-FA67-0672F8F2EE93}"/>
              </a:ext>
            </a:extLst>
          </p:cNvPr>
          <p:cNvSpPr txBox="1"/>
          <p:nvPr/>
        </p:nvSpPr>
        <p:spPr>
          <a:xfrm>
            <a:off x="4285087" y="4176009"/>
            <a:ext cx="59343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00" dirty="0">
                <a:solidFill>
                  <a:schemeClr val="tx2">
                    <a:lumMod val="75000"/>
                  </a:schemeClr>
                </a:solidFill>
              </a:rPr>
              <a:t>条件</a:t>
            </a:r>
            <a:r>
              <a:rPr lang="en-US" altLang="ja-JP" sz="7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ja-JP" altLang="en-US" sz="700" dirty="0">
                <a:solidFill>
                  <a:schemeClr val="tx2">
                    <a:lumMod val="75000"/>
                  </a:schemeClr>
                </a:solidFill>
              </a:rPr>
              <a:t>分岐</a:t>
            </a:r>
            <a:endParaRPr kumimoji="1" lang="ja-JP" altLang="en-US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7" name="グラフィックス 206" descr="バッジ: フォロー 単色塗りつぶし">
            <a:extLst>
              <a:ext uri="{FF2B5EF4-FFF2-40B4-BE49-F238E27FC236}">
                <a16:creationId xmlns:a16="http://schemas.microsoft.com/office/drawing/2014/main" id="{638D979D-A4F3-3D01-4203-77A99C2D7B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08434" y="4752438"/>
            <a:ext cx="182565" cy="182565"/>
          </a:xfrm>
          <a:prstGeom prst="rect">
            <a:avLst/>
          </a:prstGeom>
        </p:spPr>
      </p:pic>
      <p:sp>
        <p:nvSpPr>
          <p:cNvPr id="210" name="テキスト ボックス 209">
            <a:extLst>
              <a:ext uri="{FF2B5EF4-FFF2-40B4-BE49-F238E27FC236}">
                <a16:creationId xmlns:a16="http://schemas.microsoft.com/office/drawing/2014/main" id="{CD5E445C-B1BA-5359-320F-DE566C2B991D}"/>
              </a:ext>
            </a:extLst>
          </p:cNvPr>
          <p:cNvSpPr txBox="1"/>
          <p:nvPr/>
        </p:nvSpPr>
        <p:spPr>
          <a:xfrm>
            <a:off x="1502475" y="6234396"/>
            <a:ext cx="49564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/>
              <a:t>Ver 1.0.0</a:t>
            </a:r>
            <a:endParaRPr kumimoji="1" lang="ja-JP" altLang="en-US" sz="600" dirty="0"/>
          </a:p>
        </p:txBody>
      </p:sp>
      <p:pic>
        <p:nvPicPr>
          <p:cNvPr id="220" name="グラフィックス 219" descr="右向き指示マーク 単色塗りつぶし">
            <a:extLst>
              <a:ext uri="{FF2B5EF4-FFF2-40B4-BE49-F238E27FC236}">
                <a16:creationId xmlns:a16="http://schemas.microsoft.com/office/drawing/2014/main" id="{F68C8BAF-5609-280C-51F9-32A8C1F379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6200000">
            <a:off x="6111231" y="2319461"/>
            <a:ext cx="299779" cy="2997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4" name="四角形: 角を丸くする 223">
            <a:extLst>
              <a:ext uri="{FF2B5EF4-FFF2-40B4-BE49-F238E27FC236}">
                <a16:creationId xmlns:a16="http://schemas.microsoft.com/office/drawing/2014/main" id="{E33F8592-BD43-3A84-1B97-D95FDAEDC375}"/>
              </a:ext>
            </a:extLst>
          </p:cNvPr>
          <p:cNvSpPr/>
          <p:nvPr/>
        </p:nvSpPr>
        <p:spPr>
          <a:xfrm>
            <a:off x="1569311" y="914582"/>
            <a:ext cx="2189270" cy="446502"/>
          </a:xfrm>
          <a:prstGeom prst="roundRect">
            <a:avLst>
              <a:gd name="adj" fmla="val 975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26" name="図 225">
            <a:extLst>
              <a:ext uri="{FF2B5EF4-FFF2-40B4-BE49-F238E27FC236}">
                <a16:creationId xmlns:a16="http://schemas.microsoft.com/office/drawing/2014/main" id="{FF7F49EE-E584-A882-DECA-117827212A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71673" y="1000104"/>
            <a:ext cx="273682" cy="273682"/>
          </a:xfrm>
          <a:prstGeom prst="rect">
            <a:avLst/>
          </a:prstGeom>
        </p:spPr>
      </p:pic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ECC20183-B3BA-30D6-2EDE-9837E0B80AEC}"/>
              </a:ext>
            </a:extLst>
          </p:cNvPr>
          <p:cNvSpPr txBox="1"/>
          <p:nvPr/>
        </p:nvSpPr>
        <p:spPr>
          <a:xfrm>
            <a:off x="1947607" y="102988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/>
              <a:t>勤怠管理</a:t>
            </a:r>
          </a:p>
        </p:txBody>
      </p:sp>
      <p:sp>
        <p:nvSpPr>
          <p:cNvPr id="231" name="四角形: 角を丸くする 230">
            <a:extLst>
              <a:ext uri="{FF2B5EF4-FFF2-40B4-BE49-F238E27FC236}">
                <a16:creationId xmlns:a16="http://schemas.microsoft.com/office/drawing/2014/main" id="{3217A852-ECE8-64F3-2E84-D37F7941FBEA}"/>
              </a:ext>
            </a:extLst>
          </p:cNvPr>
          <p:cNvSpPr/>
          <p:nvPr/>
        </p:nvSpPr>
        <p:spPr>
          <a:xfrm>
            <a:off x="3243502" y="1028484"/>
            <a:ext cx="360935" cy="2378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10000"/>
                  </a:schemeClr>
                </a:solidFill>
              </a:rPr>
              <a:t>変更</a:t>
            </a:r>
          </a:p>
        </p:txBody>
      </p:sp>
      <p:cxnSp>
        <p:nvCxnSpPr>
          <p:cNvPr id="247" name="直線コネクタ 246">
            <a:extLst>
              <a:ext uri="{FF2B5EF4-FFF2-40B4-BE49-F238E27FC236}">
                <a16:creationId xmlns:a16="http://schemas.microsoft.com/office/drawing/2014/main" id="{B9DED944-EF88-5212-C818-E49D9B0BC296}"/>
              </a:ext>
            </a:extLst>
          </p:cNvPr>
          <p:cNvCxnSpPr>
            <a:cxnSpLocks/>
            <a:stCxn id="164" idx="0"/>
            <a:endCxn id="133" idx="2"/>
          </p:cNvCxnSpPr>
          <p:nvPr/>
        </p:nvCxnSpPr>
        <p:spPr>
          <a:xfrm flipV="1">
            <a:off x="5412283" y="3505366"/>
            <a:ext cx="3916" cy="7701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0" name="直線コネクタ 249">
            <a:extLst>
              <a:ext uri="{FF2B5EF4-FFF2-40B4-BE49-F238E27FC236}">
                <a16:creationId xmlns:a16="http://schemas.microsoft.com/office/drawing/2014/main" id="{DACDA6C7-0C11-6BE3-8A61-AAFCCC1D8408}"/>
              </a:ext>
            </a:extLst>
          </p:cNvPr>
          <p:cNvCxnSpPr>
            <a:cxnSpLocks/>
            <a:stCxn id="67" idx="0"/>
            <a:endCxn id="164" idx="2"/>
          </p:cNvCxnSpPr>
          <p:nvPr/>
        </p:nvCxnSpPr>
        <p:spPr>
          <a:xfrm flipH="1" flipV="1">
            <a:off x="5412283" y="3764947"/>
            <a:ext cx="3916" cy="7747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4" name="直線コネクタ 253">
            <a:extLst>
              <a:ext uri="{FF2B5EF4-FFF2-40B4-BE49-F238E27FC236}">
                <a16:creationId xmlns:a16="http://schemas.microsoft.com/office/drawing/2014/main" id="{F9093BB1-CA49-EECC-A58B-0E6BCAFFD5A1}"/>
              </a:ext>
            </a:extLst>
          </p:cNvPr>
          <p:cNvCxnSpPr>
            <a:cxnSpLocks/>
          </p:cNvCxnSpPr>
          <p:nvPr/>
        </p:nvCxnSpPr>
        <p:spPr>
          <a:xfrm flipV="1">
            <a:off x="5998215" y="4667489"/>
            <a:ext cx="298" cy="8956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6" name="四角形: 角を丸くする 255">
            <a:extLst>
              <a:ext uri="{FF2B5EF4-FFF2-40B4-BE49-F238E27FC236}">
                <a16:creationId xmlns:a16="http://schemas.microsoft.com/office/drawing/2014/main" id="{D132ECD0-A976-4795-5117-EC231E53FEE0}"/>
              </a:ext>
            </a:extLst>
          </p:cNvPr>
          <p:cNvSpPr/>
          <p:nvPr/>
        </p:nvSpPr>
        <p:spPr>
          <a:xfrm>
            <a:off x="5591032" y="5240876"/>
            <a:ext cx="2381317" cy="630150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7" name="テキスト ボックス 256">
            <a:extLst>
              <a:ext uri="{FF2B5EF4-FFF2-40B4-BE49-F238E27FC236}">
                <a16:creationId xmlns:a16="http://schemas.microsoft.com/office/drawing/2014/main" id="{7C1369B8-A68C-C58D-C816-7072CD35A286}"/>
              </a:ext>
            </a:extLst>
          </p:cNvPr>
          <p:cNvSpPr txBox="1"/>
          <p:nvPr/>
        </p:nvSpPr>
        <p:spPr>
          <a:xfrm>
            <a:off x="5641712" y="5324143"/>
            <a:ext cx="18774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tx2">
                    <a:lumMod val="75000"/>
                  </a:schemeClr>
                </a:solidFill>
              </a:rPr>
              <a:t>エラー表示して保存しない</a:t>
            </a:r>
          </a:p>
        </p:txBody>
      </p:sp>
      <p:cxnSp>
        <p:nvCxnSpPr>
          <p:cNvPr id="259" name="コネクタ: カギ線 258">
            <a:extLst>
              <a:ext uri="{FF2B5EF4-FFF2-40B4-BE49-F238E27FC236}">
                <a16:creationId xmlns:a16="http://schemas.microsoft.com/office/drawing/2014/main" id="{16C86FE4-08FF-AA96-661D-564F0DB1E226}"/>
              </a:ext>
            </a:extLst>
          </p:cNvPr>
          <p:cNvCxnSpPr>
            <a:cxnSpLocks/>
            <a:stCxn id="207" idx="2"/>
            <a:endCxn id="256" idx="0"/>
          </p:cNvCxnSpPr>
          <p:nvPr/>
        </p:nvCxnSpPr>
        <p:spPr>
          <a:xfrm rot="16200000" flipH="1">
            <a:off x="6237768" y="4696952"/>
            <a:ext cx="305873" cy="781974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3" name="テキスト ボックス 262">
            <a:extLst>
              <a:ext uri="{FF2B5EF4-FFF2-40B4-BE49-F238E27FC236}">
                <a16:creationId xmlns:a16="http://schemas.microsoft.com/office/drawing/2014/main" id="{13D585B4-A25B-7E65-2AA3-EBAB12EB4893}"/>
              </a:ext>
            </a:extLst>
          </p:cNvPr>
          <p:cNvSpPr txBox="1"/>
          <p:nvPr/>
        </p:nvSpPr>
        <p:spPr>
          <a:xfrm>
            <a:off x="5660184" y="5597680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solidFill>
                  <a:schemeClr val="tx2">
                    <a:lumMod val="75000"/>
                  </a:schemeClr>
                </a:solidFill>
              </a:rPr>
              <a:t>エラー表示</a:t>
            </a:r>
          </a:p>
        </p:txBody>
      </p:sp>
      <p:sp>
        <p:nvSpPr>
          <p:cNvPr id="159" name="四角形: 角を丸くする 158">
            <a:extLst>
              <a:ext uri="{FF2B5EF4-FFF2-40B4-BE49-F238E27FC236}">
                <a16:creationId xmlns:a16="http://schemas.microsoft.com/office/drawing/2014/main" id="{F3742CCD-117C-B6F6-677B-5747F7283630}"/>
              </a:ext>
            </a:extLst>
          </p:cNvPr>
          <p:cNvSpPr/>
          <p:nvPr/>
        </p:nvSpPr>
        <p:spPr>
          <a:xfrm>
            <a:off x="8346682" y="976170"/>
            <a:ext cx="2644952" cy="5350559"/>
          </a:xfrm>
          <a:prstGeom prst="roundRect">
            <a:avLst>
              <a:gd name="adj" fmla="val 89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012DBB88-B599-3EA4-A890-D4EB688F220A}"/>
              </a:ext>
            </a:extLst>
          </p:cNvPr>
          <p:cNvSpPr txBox="1"/>
          <p:nvPr/>
        </p:nvSpPr>
        <p:spPr>
          <a:xfrm>
            <a:off x="8477094" y="1133511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b="1" dirty="0">
                <a:solidFill>
                  <a:schemeClr val="bg2">
                    <a:lumMod val="25000"/>
                  </a:schemeClr>
                </a:solidFill>
              </a:rPr>
              <a:t>設定：自動採番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DB0494FB-F4F2-5FF2-1026-A76880FBC883}"/>
              </a:ext>
            </a:extLst>
          </p:cNvPr>
          <p:cNvSpPr txBox="1"/>
          <p:nvPr/>
        </p:nvSpPr>
        <p:spPr>
          <a:xfrm>
            <a:off x="8484288" y="1677916"/>
            <a:ext cx="23011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タイトル</a:t>
            </a:r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r>
              <a:rPr kumimoji="1" lang="ja-JP" altLang="en-US" sz="900" b="1" dirty="0"/>
              <a:t>採番項目</a:t>
            </a:r>
            <a:r>
              <a:rPr kumimoji="1" lang="en-US" altLang="ja-JP" sz="900" b="1" dirty="0">
                <a:solidFill>
                  <a:srgbClr val="C00000"/>
                </a:solidFill>
              </a:rPr>
              <a:t>*</a:t>
            </a:r>
          </a:p>
          <a:p>
            <a:endParaRPr lang="en-US" altLang="ja-JP" sz="900" b="1" dirty="0"/>
          </a:p>
          <a:p>
            <a:endParaRPr lang="en-US" altLang="ja-JP" sz="900" b="1" dirty="0"/>
          </a:p>
          <a:p>
            <a:endParaRPr lang="en-US" altLang="ja-JP" sz="900" b="1" dirty="0"/>
          </a:p>
          <a:p>
            <a:endParaRPr lang="en-US" altLang="ja-JP" sz="900" b="1" dirty="0"/>
          </a:p>
          <a:p>
            <a:r>
              <a:rPr lang="ja-JP" altLang="en-US" sz="900" b="1" dirty="0"/>
              <a:t>採番フォーマット</a:t>
            </a:r>
            <a:r>
              <a:rPr kumimoji="1" lang="en-US" altLang="ja-JP" sz="900" b="1" dirty="0">
                <a:solidFill>
                  <a:srgbClr val="C00000"/>
                </a:solidFill>
              </a:rPr>
              <a:t>*</a:t>
            </a:r>
            <a:endParaRPr lang="en-US" altLang="ja-JP" sz="900" b="1" dirty="0"/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7E105709-3224-1A82-4F1B-3CD990C5B8D7}"/>
              </a:ext>
            </a:extLst>
          </p:cNvPr>
          <p:cNvSpPr/>
          <p:nvPr/>
        </p:nvSpPr>
        <p:spPr>
          <a:xfrm>
            <a:off x="8495790" y="5915379"/>
            <a:ext cx="2387244" cy="2851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/>
              <a:t>変更を保存</a:t>
            </a:r>
          </a:p>
        </p:txBody>
      </p:sp>
      <p:cxnSp>
        <p:nvCxnSpPr>
          <p:cNvPr id="154" name="直線コネクタ 153">
            <a:extLst>
              <a:ext uri="{FF2B5EF4-FFF2-40B4-BE49-F238E27FC236}">
                <a16:creationId xmlns:a16="http://schemas.microsoft.com/office/drawing/2014/main" id="{29C76FC7-6EBE-CF2E-01F6-8B193082ADC1}"/>
              </a:ext>
            </a:extLst>
          </p:cNvPr>
          <p:cNvCxnSpPr>
            <a:cxnSpLocks/>
          </p:cNvCxnSpPr>
          <p:nvPr/>
        </p:nvCxnSpPr>
        <p:spPr>
          <a:xfrm flipV="1">
            <a:off x="8530437" y="1420053"/>
            <a:ext cx="2301196" cy="18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D6E7A786-01D8-C6F9-9194-D5BE74912808}"/>
              </a:ext>
            </a:extLst>
          </p:cNvPr>
          <p:cNvSpPr txBox="1"/>
          <p:nvPr/>
        </p:nvSpPr>
        <p:spPr>
          <a:xfrm>
            <a:off x="9835462" y="1164054"/>
            <a:ext cx="110479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/>
              <a:t>Update:2023/01/02 13:03</a:t>
            </a:r>
            <a:endParaRPr kumimoji="1" lang="ja-JP" altLang="en-US" sz="600" dirty="0"/>
          </a:p>
        </p:txBody>
      </p:sp>
      <p:cxnSp>
        <p:nvCxnSpPr>
          <p:cNvPr id="163" name="直線コネクタ 162">
            <a:extLst>
              <a:ext uri="{FF2B5EF4-FFF2-40B4-BE49-F238E27FC236}">
                <a16:creationId xmlns:a16="http://schemas.microsoft.com/office/drawing/2014/main" id="{5AF91325-AD2D-F801-F019-DE0EA4BB93EE}"/>
              </a:ext>
            </a:extLst>
          </p:cNvPr>
          <p:cNvCxnSpPr>
            <a:cxnSpLocks/>
          </p:cNvCxnSpPr>
          <p:nvPr/>
        </p:nvCxnSpPr>
        <p:spPr>
          <a:xfrm>
            <a:off x="8581562" y="2135607"/>
            <a:ext cx="2046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3AED58E5-05D1-8682-4BB5-2B2DE569BBE1}"/>
              </a:ext>
            </a:extLst>
          </p:cNvPr>
          <p:cNvSpPr txBox="1"/>
          <p:nvPr/>
        </p:nvSpPr>
        <p:spPr>
          <a:xfrm>
            <a:off x="8497518" y="1920163"/>
            <a:ext cx="20676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chemeClr val="tx2">
                    <a:lumMod val="75000"/>
                  </a:schemeClr>
                </a:solidFill>
              </a:rPr>
              <a:t>No</a:t>
            </a:r>
            <a:r>
              <a:rPr lang="ja-JP" altLang="en-US" sz="900" dirty="0">
                <a:solidFill>
                  <a:schemeClr val="tx2">
                    <a:lumMod val="75000"/>
                  </a:schemeClr>
                </a:solidFill>
              </a:rPr>
              <a:t>列に自動採番</a:t>
            </a:r>
            <a:endParaRPr kumimoji="1" lang="ja-JP" altLang="en-US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6" name="グラフィックス 215" descr="更新 枠線">
            <a:extLst>
              <a:ext uri="{FF2B5EF4-FFF2-40B4-BE49-F238E27FC236}">
                <a16:creationId xmlns:a16="http://schemas.microsoft.com/office/drawing/2014/main" id="{73FC486F-F445-4553-FEFC-BB922884A2F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719220" y="1489588"/>
            <a:ext cx="112413" cy="112413"/>
          </a:xfrm>
          <a:prstGeom prst="rect">
            <a:avLst/>
          </a:prstGeom>
        </p:spPr>
      </p:pic>
      <p:cxnSp>
        <p:nvCxnSpPr>
          <p:cNvPr id="221" name="直線コネクタ 220">
            <a:extLst>
              <a:ext uri="{FF2B5EF4-FFF2-40B4-BE49-F238E27FC236}">
                <a16:creationId xmlns:a16="http://schemas.microsoft.com/office/drawing/2014/main" id="{14E3B231-3555-158F-E475-7B40125F1C2B}"/>
              </a:ext>
            </a:extLst>
          </p:cNvPr>
          <p:cNvCxnSpPr>
            <a:cxnSpLocks/>
          </p:cNvCxnSpPr>
          <p:nvPr/>
        </p:nvCxnSpPr>
        <p:spPr>
          <a:xfrm>
            <a:off x="8599318" y="2876609"/>
            <a:ext cx="2046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テキスト ボックス 221">
            <a:extLst>
              <a:ext uri="{FF2B5EF4-FFF2-40B4-BE49-F238E27FC236}">
                <a16:creationId xmlns:a16="http://schemas.microsoft.com/office/drawing/2014/main" id="{3460B09F-0C38-5233-7966-B3D1C2AB2EC7}"/>
              </a:ext>
            </a:extLst>
          </p:cNvPr>
          <p:cNvSpPr txBox="1"/>
          <p:nvPr/>
        </p:nvSpPr>
        <p:spPr>
          <a:xfrm>
            <a:off x="8599318" y="2661165"/>
            <a:ext cx="19658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00" dirty="0">
                <a:solidFill>
                  <a:schemeClr val="tx2">
                    <a:lumMod val="75000"/>
                  </a:schemeClr>
                </a:solidFill>
              </a:rPr>
              <a:t>No.</a:t>
            </a:r>
            <a:endParaRPr kumimoji="1" lang="ja-JP" altLang="en-US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8" name="矢印: 下 237">
            <a:extLst>
              <a:ext uri="{FF2B5EF4-FFF2-40B4-BE49-F238E27FC236}">
                <a16:creationId xmlns:a16="http://schemas.microsoft.com/office/drawing/2014/main" id="{20EEF31F-0DF0-51B8-82A4-9C62F29EA733}"/>
              </a:ext>
            </a:extLst>
          </p:cNvPr>
          <p:cNvSpPr/>
          <p:nvPr/>
        </p:nvSpPr>
        <p:spPr>
          <a:xfrm>
            <a:off x="10496034" y="2720102"/>
            <a:ext cx="110055" cy="91342"/>
          </a:xfrm>
          <a:prstGeom prst="downArrow">
            <a:avLst>
              <a:gd name="adj1" fmla="val 50000"/>
              <a:gd name="adj2" fmla="val 12532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9" name="テキスト ボックス 238">
            <a:extLst>
              <a:ext uri="{FF2B5EF4-FFF2-40B4-BE49-F238E27FC236}">
                <a16:creationId xmlns:a16="http://schemas.microsoft.com/office/drawing/2014/main" id="{2F93A6F0-6D3B-B3FB-0653-4AC698AD8D52}"/>
              </a:ext>
            </a:extLst>
          </p:cNvPr>
          <p:cNvSpPr txBox="1"/>
          <p:nvPr/>
        </p:nvSpPr>
        <p:spPr>
          <a:xfrm>
            <a:off x="8574760" y="3386779"/>
            <a:ext cx="19658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00" dirty="0">
                <a:solidFill>
                  <a:schemeClr val="tx2">
                    <a:lumMod val="75000"/>
                  </a:schemeClr>
                </a:solidFill>
              </a:rPr>
              <a:t>“ZAB-”</a:t>
            </a:r>
            <a:r>
              <a:rPr kumimoji="1" lang="en-US" altLang="ja-JP" sz="900" dirty="0" err="1">
                <a:solidFill>
                  <a:schemeClr val="tx2">
                    <a:lumMod val="75000"/>
                  </a:schemeClr>
                </a:solidFill>
              </a:rPr>
              <a:t>yyyyxxdd</a:t>
            </a:r>
            <a:r>
              <a:rPr kumimoji="1" lang="en-US" altLang="ja-JP" sz="900" dirty="0">
                <a:solidFill>
                  <a:schemeClr val="tx2">
                    <a:lumMod val="75000"/>
                  </a:schemeClr>
                </a:solidFill>
              </a:rPr>
              <a:t>”-</a:t>
            </a:r>
            <a:endParaRPr kumimoji="1" lang="ja-JP" altLang="en-US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40" name="直線コネクタ 239">
            <a:extLst>
              <a:ext uri="{FF2B5EF4-FFF2-40B4-BE49-F238E27FC236}">
                <a16:creationId xmlns:a16="http://schemas.microsoft.com/office/drawing/2014/main" id="{297D4BC9-A5F1-0653-22BC-A1D02F82955C}"/>
              </a:ext>
            </a:extLst>
          </p:cNvPr>
          <p:cNvCxnSpPr>
            <a:cxnSpLocks/>
          </p:cNvCxnSpPr>
          <p:nvPr/>
        </p:nvCxnSpPr>
        <p:spPr>
          <a:xfrm>
            <a:off x="8599318" y="3628773"/>
            <a:ext cx="2046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テキスト ボックス 263">
            <a:extLst>
              <a:ext uri="{FF2B5EF4-FFF2-40B4-BE49-F238E27FC236}">
                <a16:creationId xmlns:a16="http://schemas.microsoft.com/office/drawing/2014/main" id="{F0EFA616-C56E-469B-36BE-548E0FFE6868}"/>
              </a:ext>
            </a:extLst>
          </p:cNvPr>
          <p:cNvSpPr txBox="1"/>
          <p:nvPr/>
        </p:nvSpPr>
        <p:spPr>
          <a:xfrm>
            <a:off x="6301095" y="3895791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7" name="テキスト ボックス 266">
            <a:extLst>
              <a:ext uri="{FF2B5EF4-FFF2-40B4-BE49-F238E27FC236}">
                <a16:creationId xmlns:a16="http://schemas.microsoft.com/office/drawing/2014/main" id="{54C0D0F4-C9CC-555D-809C-599A19300895}"/>
              </a:ext>
            </a:extLst>
          </p:cNvPr>
          <p:cNvSpPr txBox="1"/>
          <p:nvPr/>
        </p:nvSpPr>
        <p:spPr>
          <a:xfrm>
            <a:off x="7668847" y="5246890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0" name="四角形: 角を丸くする 269">
            <a:extLst>
              <a:ext uri="{FF2B5EF4-FFF2-40B4-BE49-F238E27FC236}">
                <a16:creationId xmlns:a16="http://schemas.microsoft.com/office/drawing/2014/main" id="{2A51BA17-F3ED-1D04-3535-1B316B761C9D}"/>
              </a:ext>
            </a:extLst>
          </p:cNvPr>
          <p:cNvSpPr/>
          <p:nvPr/>
        </p:nvSpPr>
        <p:spPr>
          <a:xfrm>
            <a:off x="238539" y="6200488"/>
            <a:ext cx="796977" cy="468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吉田案</a:t>
            </a:r>
            <a:endParaRPr kumimoji="1" lang="en-US" altLang="ja-JP" sz="11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altLang="ja-JP" sz="1100" b="1" dirty="0">
                <a:solidFill>
                  <a:schemeClr val="bg2">
                    <a:lumMod val="10000"/>
                  </a:schemeClr>
                </a:solidFill>
              </a:rPr>
              <a:t>v1</a:t>
            </a:r>
            <a:endParaRPr kumimoji="1" lang="ja-JP" altLang="en-US" sz="11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3A90BC4-CD18-FA84-1706-23EEFA3D9BE2}"/>
              </a:ext>
            </a:extLst>
          </p:cNvPr>
          <p:cNvSpPr/>
          <p:nvPr/>
        </p:nvSpPr>
        <p:spPr>
          <a:xfrm>
            <a:off x="3249109" y="5998259"/>
            <a:ext cx="360935" cy="2378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10000"/>
                  </a:schemeClr>
                </a:solidFill>
              </a:rPr>
              <a:t>保存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A671391-22EB-4476-BACE-944FDB32235F}"/>
              </a:ext>
            </a:extLst>
          </p:cNvPr>
          <p:cNvSpPr/>
          <p:nvPr/>
        </p:nvSpPr>
        <p:spPr>
          <a:xfrm>
            <a:off x="2593938" y="5998259"/>
            <a:ext cx="549147" cy="2378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10000"/>
                  </a:schemeClr>
                </a:solidFill>
              </a:rPr>
              <a:t>デプロイ</a:t>
            </a:r>
          </a:p>
        </p:txBody>
      </p:sp>
    </p:spTree>
    <p:extLst>
      <p:ext uri="{BB962C8B-B14F-4D97-AF65-F5344CB8AC3E}">
        <p14:creationId xmlns:p14="http://schemas.microsoft.com/office/powerpoint/2010/main" val="3847403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四角形: 角を丸くする 128">
            <a:extLst>
              <a:ext uri="{FF2B5EF4-FFF2-40B4-BE49-F238E27FC236}">
                <a16:creationId xmlns:a16="http://schemas.microsoft.com/office/drawing/2014/main" id="{A485393B-F4BC-13ED-EF5F-A877637FEF4D}"/>
              </a:ext>
            </a:extLst>
          </p:cNvPr>
          <p:cNvSpPr/>
          <p:nvPr/>
        </p:nvSpPr>
        <p:spPr>
          <a:xfrm>
            <a:off x="1297812" y="228734"/>
            <a:ext cx="9934113" cy="6400531"/>
          </a:xfrm>
          <a:prstGeom prst="roundRect">
            <a:avLst>
              <a:gd name="adj" fmla="val 191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760A007E-57A0-339A-18BD-83F51351A158}"/>
              </a:ext>
            </a:extLst>
          </p:cNvPr>
          <p:cNvSpPr/>
          <p:nvPr/>
        </p:nvSpPr>
        <p:spPr>
          <a:xfrm>
            <a:off x="1472211" y="420409"/>
            <a:ext cx="9603036" cy="60307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15" name="四角形: 角を丸くする 114">
            <a:extLst>
              <a:ext uri="{FF2B5EF4-FFF2-40B4-BE49-F238E27FC236}">
                <a16:creationId xmlns:a16="http://schemas.microsoft.com/office/drawing/2014/main" id="{577321A5-B70C-55F2-60CB-903AF0B23640}"/>
              </a:ext>
            </a:extLst>
          </p:cNvPr>
          <p:cNvSpPr/>
          <p:nvPr/>
        </p:nvSpPr>
        <p:spPr>
          <a:xfrm>
            <a:off x="1730906" y="2088857"/>
            <a:ext cx="1800493" cy="3165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9766A3CC-5FBD-57BC-24DE-E82F6D3A2119}"/>
              </a:ext>
            </a:extLst>
          </p:cNvPr>
          <p:cNvSpPr/>
          <p:nvPr/>
        </p:nvSpPr>
        <p:spPr>
          <a:xfrm>
            <a:off x="1472211" y="420409"/>
            <a:ext cx="9603036" cy="3640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89984DB-9855-0DF2-CB48-F27DBC133D9E}"/>
              </a:ext>
            </a:extLst>
          </p:cNvPr>
          <p:cNvSpPr txBox="1"/>
          <p:nvPr/>
        </p:nvSpPr>
        <p:spPr>
          <a:xfrm>
            <a:off x="1689980" y="1371477"/>
            <a:ext cx="1800493" cy="2311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050" dirty="0"/>
              <a:t>レコードを追加画面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　　追加画面表示した時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　　</a:t>
            </a:r>
            <a:r>
              <a:rPr lang="ja-JP" altLang="en-US" sz="1050" b="1" dirty="0">
                <a:solidFill>
                  <a:srgbClr val="00B0F0"/>
                </a:solidFill>
              </a:rPr>
              <a:t>保存をクリックした時</a:t>
            </a:r>
            <a:endParaRPr lang="en-US" altLang="ja-JP" sz="1050" b="1" dirty="0">
              <a:solidFill>
                <a:srgbClr val="00B0F0"/>
              </a:solidFill>
            </a:endParaRPr>
          </a:p>
          <a:p>
            <a:pPr>
              <a:lnSpc>
                <a:spcPct val="200000"/>
              </a:lnSpc>
            </a:pPr>
            <a:r>
              <a:rPr lang="ja-JP" altLang="en-US" sz="1050" dirty="0"/>
              <a:t>　　保存成功した時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レコード編集画面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レコード詳細画面</a:t>
            </a:r>
            <a:endParaRPr lang="en-US" altLang="ja-JP" sz="1050" dirty="0"/>
          </a:p>
          <a:p>
            <a:pPr>
              <a:lnSpc>
                <a:spcPct val="200000"/>
              </a:lnSpc>
            </a:pPr>
            <a:r>
              <a:rPr lang="ja-JP" altLang="en-US" sz="1050" dirty="0"/>
              <a:t>レコード一覧画面</a:t>
            </a:r>
            <a:endParaRPr lang="en-US" altLang="ja-JP" sz="1050" dirty="0"/>
          </a:p>
        </p:txBody>
      </p:sp>
      <p:pic>
        <p:nvPicPr>
          <p:cNvPr id="73" name="グラフィックス 72" descr="ハンガーガー形のメニュー アイコン 単色塗りつぶし">
            <a:extLst>
              <a:ext uri="{FF2B5EF4-FFF2-40B4-BE49-F238E27FC236}">
                <a16:creationId xmlns:a16="http://schemas.microsoft.com/office/drawing/2014/main" id="{870D733F-4908-8ADB-94BE-576D70E15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3883" y="497449"/>
            <a:ext cx="210005" cy="210005"/>
          </a:xfrm>
          <a:prstGeom prst="rect">
            <a:avLst/>
          </a:prstGeom>
        </p:spPr>
      </p:pic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A1883CDB-F08C-6FC7-FB9E-DB4D8589A805}"/>
              </a:ext>
            </a:extLst>
          </p:cNvPr>
          <p:cNvCxnSpPr/>
          <p:nvPr/>
        </p:nvCxnSpPr>
        <p:spPr>
          <a:xfrm>
            <a:off x="3758582" y="895524"/>
            <a:ext cx="0" cy="54387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グラフィックス 92" descr="キャレットを下へ 単色塗りつぶし">
            <a:extLst>
              <a:ext uri="{FF2B5EF4-FFF2-40B4-BE49-F238E27FC236}">
                <a16:creationId xmlns:a16="http://schemas.microsoft.com/office/drawing/2014/main" id="{85573CB0-3C90-14AB-ABAD-648B08B06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36291" y="1529532"/>
            <a:ext cx="126999" cy="126999"/>
          </a:xfrm>
          <a:prstGeom prst="rect">
            <a:avLst/>
          </a:prstGeom>
        </p:spPr>
      </p:pic>
      <p:pic>
        <p:nvPicPr>
          <p:cNvPr id="97" name="グラフィックス 96" descr="キャレットを右へ 単色塗りつぶし">
            <a:extLst>
              <a:ext uri="{FF2B5EF4-FFF2-40B4-BE49-F238E27FC236}">
                <a16:creationId xmlns:a16="http://schemas.microsoft.com/office/drawing/2014/main" id="{4F65A1FC-91C7-9065-8CF5-EA8FE41B2D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37153" y="2839152"/>
            <a:ext cx="105654" cy="105654"/>
          </a:xfrm>
          <a:prstGeom prst="rect">
            <a:avLst/>
          </a:prstGeom>
        </p:spPr>
      </p:pic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E93911E4-6F98-B440-BC67-B974761199AA}"/>
              </a:ext>
            </a:extLst>
          </p:cNvPr>
          <p:cNvGrpSpPr/>
          <p:nvPr/>
        </p:nvGrpSpPr>
        <p:grpSpPr>
          <a:xfrm>
            <a:off x="1863729" y="1877021"/>
            <a:ext cx="103684" cy="97536"/>
            <a:chOff x="685799" y="1223264"/>
            <a:chExt cx="103684" cy="97536"/>
          </a:xfrm>
        </p:grpSpPr>
        <p:sp>
          <p:nvSpPr>
            <p:cNvPr id="98" name="楕円 97">
              <a:extLst>
                <a:ext uri="{FF2B5EF4-FFF2-40B4-BE49-F238E27FC236}">
                  <a16:creationId xmlns:a16="http://schemas.microsoft.com/office/drawing/2014/main" id="{4C7616AC-2A37-269A-9623-52A66AC7385D}"/>
                </a:ext>
              </a:extLst>
            </p:cNvPr>
            <p:cNvSpPr/>
            <p:nvPr/>
          </p:nvSpPr>
          <p:spPr>
            <a:xfrm>
              <a:off x="685799" y="1223264"/>
              <a:ext cx="95251" cy="960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5" name="グラフィックス 94" descr="再生 単色塗りつぶし">
              <a:extLst>
                <a:ext uri="{FF2B5EF4-FFF2-40B4-BE49-F238E27FC236}">
                  <a16:creationId xmlns:a16="http://schemas.microsoft.com/office/drawing/2014/main" id="{BC4835A7-0464-2FB3-7341-C4704767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95122" y="1226439"/>
              <a:ext cx="94361" cy="94361"/>
            </a:xfrm>
            <a:prstGeom prst="rect">
              <a:avLst/>
            </a:prstGeom>
          </p:spPr>
        </p:pic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C1100735-7C76-F51F-C9A6-D3DFE40F97DB}"/>
              </a:ext>
            </a:extLst>
          </p:cNvPr>
          <p:cNvGrpSpPr/>
          <p:nvPr/>
        </p:nvGrpSpPr>
        <p:grpSpPr>
          <a:xfrm>
            <a:off x="1859512" y="2185252"/>
            <a:ext cx="103684" cy="97536"/>
            <a:chOff x="685799" y="1223264"/>
            <a:chExt cx="103684" cy="97536"/>
          </a:xfrm>
        </p:grpSpPr>
        <p:sp>
          <p:nvSpPr>
            <p:cNvPr id="102" name="楕円 101">
              <a:extLst>
                <a:ext uri="{FF2B5EF4-FFF2-40B4-BE49-F238E27FC236}">
                  <a16:creationId xmlns:a16="http://schemas.microsoft.com/office/drawing/2014/main" id="{C80428E2-EEDD-D2BF-34F9-54C09C75D90A}"/>
                </a:ext>
              </a:extLst>
            </p:cNvPr>
            <p:cNvSpPr/>
            <p:nvPr/>
          </p:nvSpPr>
          <p:spPr>
            <a:xfrm>
              <a:off x="685799" y="1223264"/>
              <a:ext cx="95251" cy="960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3" name="グラフィックス 102" descr="再生 単色塗りつぶし">
              <a:extLst>
                <a:ext uri="{FF2B5EF4-FFF2-40B4-BE49-F238E27FC236}">
                  <a16:creationId xmlns:a16="http://schemas.microsoft.com/office/drawing/2014/main" id="{1A42249B-53FD-2ED7-2052-BD7D3CD80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95122" y="1226439"/>
              <a:ext cx="94361" cy="94361"/>
            </a:xfrm>
            <a:prstGeom prst="rect">
              <a:avLst/>
            </a:prstGeom>
          </p:spPr>
        </p:pic>
      </p:grp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A4C437FA-3612-84B8-7668-2DB6C73D7A50}"/>
              </a:ext>
            </a:extLst>
          </p:cNvPr>
          <p:cNvSpPr/>
          <p:nvPr/>
        </p:nvSpPr>
        <p:spPr>
          <a:xfrm>
            <a:off x="1858198" y="2517781"/>
            <a:ext cx="104228" cy="101349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0" name="直線コネクタ 109">
            <a:extLst>
              <a:ext uri="{FF2B5EF4-FFF2-40B4-BE49-F238E27FC236}">
                <a16:creationId xmlns:a16="http://schemas.microsoft.com/office/drawing/2014/main" id="{D8E4E3CB-5557-CB7B-BAF8-6EC91FEF5425}"/>
              </a:ext>
            </a:extLst>
          </p:cNvPr>
          <p:cNvCxnSpPr>
            <a:cxnSpLocks/>
          </p:cNvCxnSpPr>
          <p:nvPr/>
        </p:nvCxnSpPr>
        <p:spPr>
          <a:xfrm>
            <a:off x="1872212" y="2568455"/>
            <a:ext cx="7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グラフィックス 112" descr="キャレットを右へ 単色塗りつぶし">
            <a:extLst>
              <a:ext uri="{FF2B5EF4-FFF2-40B4-BE49-F238E27FC236}">
                <a16:creationId xmlns:a16="http://schemas.microsoft.com/office/drawing/2014/main" id="{7EAF97C7-240C-BAF5-CE2F-05C30F38B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29945" y="3155489"/>
            <a:ext cx="105654" cy="105654"/>
          </a:xfrm>
          <a:prstGeom prst="rect">
            <a:avLst/>
          </a:prstGeom>
        </p:spPr>
      </p:pic>
      <p:pic>
        <p:nvPicPr>
          <p:cNvPr id="114" name="グラフィックス 113" descr="キャレットを右へ 単色塗りつぶし">
            <a:extLst>
              <a:ext uri="{FF2B5EF4-FFF2-40B4-BE49-F238E27FC236}">
                <a16:creationId xmlns:a16="http://schemas.microsoft.com/office/drawing/2014/main" id="{6AD3A59E-AF91-6888-5AAF-385DBA203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28700" y="3465145"/>
            <a:ext cx="105654" cy="105654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0C80AD78-A6AC-CF2A-3416-EB57A923AA61}"/>
              </a:ext>
            </a:extLst>
          </p:cNvPr>
          <p:cNvSpPr txBox="1"/>
          <p:nvPr/>
        </p:nvSpPr>
        <p:spPr>
          <a:xfrm>
            <a:off x="5156886" y="486187"/>
            <a:ext cx="22894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b="1" dirty="0"/>
              <a:t>勤怠管理 </a:t>
            </a:r>
            <a:r>
              <a:rPr lang="en-US" altLang="ja-JP" sz="900" b="1" dirty="0"/>
              <a:t>| RICOH </a:t>
            </a:r>
            <a:r>
              <a:rPr lang="en-US" altLang="ja-JP" sz="900" b="1" dirty="0" err="1"/>
              <a:t>K</a:t>
            </a:r>
            <a:r>
              <a:rPr kumimoji="1" lang="en-US" altLang="ja-JP" sz="900" b="1" dirty="0" err="1"/>
              <a:t>intone</a:t>
            </a:r>
            <a:r>
              <a:rPr lang="ja-JP" altLang="en-US" sz="900" b="1" dirty="0"/>
              <a:t> </a:t>
            </a:r>
            <a:r>
              <a:rPr lang="en-US" altLang="ja-JP" sz="900" b="1" dirty="0"/>
              <a:t>Flow</a:t>
            </a:r>
            <a:r>
              <a:rPr lang="ja-JP" altLang="en-US" sz="900" b="1" dirty="0"/>
              <a:t> </a:t>
            </a:r>
            <a:r>
              <a:rPr lang="en-US" altLang="ja-JP" sz="900" b="1" dirty="0"/>
              <a:t>Editor</a:t>
            </a:r>
            <a:endParaRPr kumimoji="1" lang="ja-JP" altLang="en-US" sz="900" b="1" dirty="0"/>
          </a:p>
        </p:txBody>
      </p:sp>
      <p:sp>
        <p:nvSpPr>
          <p:cNvPr id="118" name="四角形: 角を丸くする 117">
            <a:extLst>
              <a:ext uri="{FF2B5EF4-FFF2-40B4-BE49-F238E27FC236}">
                <a16:creationId xmlns:a16="http://schemas.microsoft.com/office/drawing/2014/main" id="{D2014942-9918-FC2B-A797-45FCC1ADDE3F}"/>
              </a:ext>
            </a:extLst>
          </p:cNvPr>
          <p:cNvSpPr/>
          <p:nvPr/>
        </p:nvSpPr>
        <p:spPr>
          <a:xfrm>
            <a:off x="9119554" y="468797"/>
            <a:ext cx="1872079" cy="253207"/>
          </a:xfrm>
          <a:prstGeom prst="roundRect">
            <a:avLst>
              <a:gd name="adj" fmla="val 7639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0" name="グラフィックス 119" descr="接続済み 単色塗りつぶし">
            <a:extLst>
              <a:ext uri="{FF2B5EF4-FFF2-40B4-BE49-F238E27FC236}">
                <a16:creationId xmlns:a16="http://schemas.microsoft.com/office/drawing/2014/main" id="{662AF942-0D78-D151-B257-C1319B3E2A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02045" y="515523"/>
            <a:ext cx="173855" cy="173855"/>
          </a:xfrm>
          <a:prstGeom prst="rect">
            <a:avLst/>
          </a:prstGeom>
        </p:spPr>
      </p:pic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BD880087-613D-EEA7-391A-93F062B56E36}"/>
              </a:ext>
            </a:extLst>
          </p:cNvPr>
          <p:cNvSpPr txBox="1"/>
          <p:nvPr/>
        </p:nvSpPr>
        <p:spPr>
          <a:xfrm>
            <a:off x="9369609" y="494550"/>
            <a:ext cx="16523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" b="1" dirty="0"/>
              <a:t>https://example.cybozu.com/</a:t>
            </a:r>
            <a:endParaRPr lang="ja-JP" altLang="en-US" sz="800" b="1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6EBF671-CBE9-5477-EA24-2C3D05B009CB}"/>
              </a:ext>
            </a:extLst>
          </p:cNvPr>
          <p:cNvSpPr/>
          <p:nvPr/>
        </p:nvSpPr>
        <p:spPr>
          <a:xfrm>
            <a:off x="4225542" y="1848872"/>
            <a:ext cx="2381318" cy="630150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C6228FA-16BA-04EF-DC25-10F734A5F611}"/>
              </a:ext>
            </a:extLst>
          </p:cNvPr>
          <p:cNvSpPr/>
          <p:nvPr/>
        </p:nvSpPr>
        <p:spPr>
          <a:xfrm>
            <a:off x="4225542" y="961091"/>
            <a:ext cx="2391957" cy="426336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800" b="1" dirty="0">
                <a:solidFill>
                  <a:schemeClr val="bg1"/>
                </a:solidFill>
              </a:rPr>
              <a:t>レコードを追加画面</a:t>
            </a:r>
            <a:endParaRPr kumimoji="1" lang="en-US" altLang="ja-JP" sz="8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1050" b="1" dirty="0">
                <a:solidFill>
                  <a:schemeClr val="bg1"/>
                </a:solidFill>
              </a:rPr>
              <a:t>保存をクリックした時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9EE819B-A10B-631C-C1F7-BD80F58E5E81}"/>
              </a:ext>
            </a:extLst>
          </p:cNvPr>
          <p:cNvSpPr txBox="1"/>
          <p:nvPr/>
        </p:nvSpPr>
        <p:spPr>
          <a:xfrm>
            <a:off x="4290347" y="1976890"/>
            <a:ext cx="12153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tx2">
                    <a:lumMod val="75000"/>
                  </a:schemeClr>
                </a:solidFill>
              </a:rPr>
              <a:t>No</a:t>
            </a:r>
            <a:r>
              <a:rPr lang="ja-JP" altLang="en-US" sz="1100" dirty="0">
                <a:solidFill>
                  <a:schemeClr val="tx2">
                    <a:lumMod val="75000"/>
                  </a:schemeClr>
                </a:solidFill>
              </a:rPr>
              <a:t>列に自動採番</a:t>
            </a:r>
            <a:endParaRPr kumimoji="1" lang="ja-JP" alt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1" name="グラフィックス 40" descr="バッジ: フォロー 単色塗りつぶし">
            <a:extLst>
              <a:ext uri="{FF2B5EF4-FFF2-40B4-BE49-F238E27FC236}">
                <a16:creationId xmlns:a16="http://schemas.microsoft.com/office/drawing/2014/main" id="{33848ECC-2952-DF80-0921-8703FACCED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30237" y="1523846"/>
            <a:ext cx="182565" cy="182565"/>
          </a:xfrm>
          <a:prstGeom prst="rect">
            <a:avLst/>
          </a:prstGeom>
        </p:spPr>
      </p:pic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5E83CE9F-F8C9-5054-80F3-21824B028844}"/>
              </a:ext>
            </a:extLst>
          </p:cNvPr>
          <p:cNvCxnSpPr>
            <a:cxnSpLocks/>
            <a:stCxn id="7" idx="2"/>
            <a:endCxn id="41" idx="0"/>
          </p:cNvCxnSpPr>
          <p:nvPr/>
        </p:nvCxnSpPr>
        <p:spPr>
          <a:xfrm flipH="1">
            <a:off x="5421520" y="1387427"/>
            <a:ext cx="1" cy="13641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F88E59A8-E4EF-E043-0E7C-4CA1BB75D631}"/>
              </a:ext>
            </a:extLst>
          </p:cNvPr>
          <p:cNvCxnSpPr>
            <a:cxnSpLocks/>
            <a:stCxn id="41" idx="2"/>
            <a:endCxn id="6" idx="0"/>
          </p:cNvCxnSpPr>
          <p:nvPr/>
        </p:nvCxnSpPr>
        <p:spPr>
          <a:xfrm flipH="1">
            <a:off x="5416201" y="1706411"/>
            <a:ext cx="5319" cy="14246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1578716-B948-D439-9C68-FF0835039A07}"/>
              </a:ext>
            </a:extLst>
          </p:cNvPr>
          <p:cNvSpPr txBox="1"/>
          <p:nvPr/>
        </p:nvSpPr>
        <p:spPr>
          <a:xfrm>
            <a:off x="4290347" y="2261171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solidFill>
                  <a:schemeClr val="tx2">
                    <a:lumMod val="75000"/>
                  </a:schemeClr>
                </a:solidFill>
              </a:rPr>
              <a:t>自動採番</a:t>
            </a: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6C8DB1A6-0B45-0587-026E-2D4F154BB29A}"/>
              </a:ext>
            </a:extLst>
          </p:cNvPr>
          <p:cNvSpPr/>
          <p:nvPr/>
        </p:nvSpPr>
        <p:spPr>
          <a:xfrm>
            <a:off x="4225540" y="3842425"/>
            <a:ext cx="2381318" cy="784643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992DC72-260F-B24B-0142-D7C6F9C5939E}"/>
              </a:ext>
            </a:extLst>
          </p:cNvPr>
          <p:cNvSpPr txBox="1"/>
          <p:nvPr/>
        </p:nvSpPr>
        <p:spPr>
          <a:xfrm>
            <a:off x="4285087" y="3949494"/>
            <a:ext cx="18774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tx2">
                    <a:lumMod val="75000"/>
                  </a:schemeClr>
                </a:solidFill>
              </a:rPr>
              <a:t>電話番号入力形式チェック</a:t>
            </a:r>
          </a:p>
        </p:txBody>
      </p:sp>
      <p:sp>
        <p:nvSpPr>
          <p:cNvPr id="133" name="四角形: 角を丸くする 132">
            <a:extLst>
              <a:ext uri="{FF2B5EF4-FFF2-40B4-BE49-F238E27FC236}">
                <a16:creationId xmlns:a16="http://schemas.microsoft.com/office/drawing/2014/main" id="{DEFEC11E-4C0C-0FE0-19A4-10533D2F0B54}"/>
              </a:ext>
            </a:extLst>
          </p:cNvPr>
          <p:cNvSpPr/>
          <p:nvPr/>
        </p:nvSpPr>
        <p:spPr>
          <a:xfrm>
            <a:off x="4225540" y="2875216"/>
            <a:ext cx="2381317" cy="630150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4" name="グラフィックス 133" descr="バッジ: フォロー 単色塗りつぶし">
            <a:extLst>
              <a:ext uri="{FF2B5EF4-FFF2-40B4-BE49-F238E27FC236}">
                <a16:creationId xmlns:a16="http://schemas.microsoft.com/office/drawing/2014/main" id="{EDDE0772-03EA-69E4-B5BC-080676A06B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21719" y="2580052"/>
            <a:ext cx="182565" cy="182565"/>
          </a:xfrm>
          <a:prstGeom prst="rect">
            <a:avLst/>
          </a:prstGeom>
        </p:spPr>
      </p:pic>
      <p:cxnSp>
        <p:nvCxnSpPr>
          <p:cNvPr id="135" name="直線コネクタ 134">
            <a:extLst>
              <a:ext uri="{FF2B5EF4-FFF2-40B4-BE49-F238E27FC236}">
                <a16:creationId xmlns:a16="http://schemas.microsoft.com/office/drawing/2014/main" id="{4DC41B2F-52C6-D8E8-103C-040CAE6015FD}"/>
              </a:ext>
            </a:extLst>
          </p:cNvPr>
          <p:cNvCxnSpPr>
            <a:cxnSpLocks/>
            <a:stCxn id="6" idx="2"/>
            <a:endCxn id="134" idx="0"/>
          </p:cNvCxnSpPr>
          <p:nvPr/>
        </p:nvCxnSpPr>
        <p:spPr>
          <a:xfrm flipH="1">
            <a:off x="5413002" y="2479022"/>
            <a:ext cx="3199" cy="10103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8" name="直線コネクタ 137">
            <a:extLst>
              <a:ext uri="{FF2B5EF4-FFF2-40B4-BE49-F238E27FC236}">
                <a16:creationId xmlns:a16="http://schemas.microsoft.com/office/drawing/2014/main" id="{5558E4F8-2FCC-08F0-4E8E-D1D1CECC109B}"/>
              </a:ext>
            </a:extLst>
          </p:cNvPr>
          <p:cNvCxnSpPr>
            <a:cxnSpLocks/>
            <a:stCxn id="134" idx="2"/>
            <a:endCxn id="133" idx="0"/>
          </p:cNvCxnSpPr>
          <p:nvPr/>
        </p:nvCxnSpPr>
        <p:spPr>
          <a:xfrm>
            <a:off x="5413002" y="2762617"/>
            <a:ext cx="3197" cy="11259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CAAF8E2D-DD1F-932E-B77D-43A01B468BF7}"/>
              </a:ext>
            </a:extLst>
          </p:cNvPr>
          <p:cNvSpPr txBox="1"/>
          <p:nvPr/>
        </p:nvSpPr>
        <p:spPr>
          <a:xfrm>
            <a:off x="4267597" y="3006981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solidFill>
                  <a:schemeClr val="tx2">
                    <a:lumMod val="75000"/>
                  </a:schemeClr>
                </a:solidFill>
              </a:rPr>
              <a:t>電話番号を取得</a:t>
            </a:r>
            <a:endParaRPr kumimoji="1" lang="ja-JP" alt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0F8BD69E-2FD3-9E6D-A53A-62247E833C31}"/>
              </a:ext>
            </a:extLst>
          </p:cNvPr>
          <p:cNvSpPr txBox="1"/>
          <p:nvPr/>
        </p:nvSpPr>
        <p:spPr>
          <a:xfrm>
            <a:off x="4267597" y="3271622"/>
            <a:ext cx="90281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solidFill>
                  <a:schemeClr val="tx2">
                    <a:lumMod val="75000"/>
                  </a:schemeClr>
                </a:solidFill>
              </a:rPr>
              <a:t>入力データを取得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F32CB746-D91B-04E1-8A34-D01F5ABC1AA3}"/>
              </a:ext>
            </a:extLst>
          </p:cNvPr>
          <p:cNvSpPr txBox="1"/>
          <p:nvPr/>
        </p:nvSpPr>
        <p:spPr>
          <a:xfrm>
            <a:off x="6301095" y="1844529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14AF857B-DC12-6E81-0DC1-516B2F14E9C7}"/>
              </a:ext>
            </a:extLst>
          </p:cNvPr>
          <p:cNvSpPr txBox="1"/>
          <p:nvPr/>
        </p:nvSpPr>
        <p:spPr>
          <a:xfrm>
            <a:off x="6294592" y="2883740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4" name="グラフィックス 163" descr="バッジ: フォロー 単色塗りつぶし">
            <a:extLst>
              <a:ext uri="{FF2B5EF4-FFF2-40B4-BE49-F238E27FC236}">
                <a16:creationId xmlns:a16="http://schemas.microsoft.com/office/drawing/2014/main" id="{7D40B731-5C64-F33E-AE0D-B5062385CE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21000" y="3582382"/>
            <a:ext cx="182565" cy="182565"/>
          </a:xfrm>
          <a:prstGeom prst="rect">
            <a:avLst/>
          </a:prstGeom>
        </p:spPr>
      </p:pic>
      <p:pic>
        <p:nvPicPr>
          <p:cNvPr id="165" name="グラフィックス 164" descr="バッジ: フォロー 単色塗りつぶし">
            <a:extLst>
              <a:ext uri="{FF2B5EF4-FFF2-40B4-BE49-F238E27FC236}">
                <a16:creationId xmlns:a16="http://schemas.microsoft.com/office/drawing/2014/main" id="{D7710BEB-E86B-A3CD-26E5-72D6D8D205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29289" y="4743202"/>
            <a:ext cx="182565" cy="182565"/>
          </a:xfrm>
          <a:prstGeom prst="rect">
            <a:avLst/>
          </a:prstGeom>
        </p:spPr>
      </p:pic>
      <p:cxnSp>
        <p:nvCxnSpPr>
          <p:cNvPr id="184" name="直線コネクタ 183">
            <a:extLst>
              <a:ext uri="{FF2B5EF4-FFF2-40B4-BE49-F238E27FC236}">
                <a16:creationId xmlns:a16="http://schemas.microsoft.com/office/drawing/2014/main" id="{4A630555-3CDA-E435-F5EE-1719729C5B84}"/>
              </a:ext>
            </a:extLst>
          </p:cNvPr>
          <p:cNvCxnSpPr>
            <a:cxnSpLocks/>
            <a:stCxn id="165" idx="0"/>
            <a:endCxn id="202" idx="2"/>
          </p:cNvCxnSpPr>
          <p:nvPr/>
        </p:nvCxnSpPr>
        <p:spPr>
          <a:xfrm flipV="1">
            <a:off x="4820572" y="4653634"/>
            <a:ext cx="298" cy="8956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4" name="直線コネクタ 193">
            <a:extLst>
              <a:ext uri="{FF2B5EF4-FFF2-40B4-BE49-F238E27FC236}">
                <a16:creationId xmlns:a16="http://schemas.microsoft.com/office/drawing/2014/main" id="{F3B1F965-CFFE-DB5D-9279-ED72FAB53846}"/>
              </a:ext>
            </a:extLst>
          </p:cNvPr>
          <p:cNvCxnSpPr>
            <a:cxnSpLocks/>
          </p:cNvCxnSpPr>
          <p:nvPr/>
        </p:nvCxnSpPr>
        <p:spPr>
          <a:xfrm>
            <a:off x="4225540" y="4389768"/>
            <a:ext cx="238131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線コネクタ 194">
            <a:extLst>
              <a:ext uri="{FF2B5EF4-FFF2-40B4-BE49-F238E27FC236}">
                <a16:creationId xmlns:a16="http://schemas.microsoft.com/office/drawing/2014/main" id="{75143EA3-100D-3641-934D-AD735058F649}"/>
              </a:ext>
            </a:extLst>
          </p:cNvPr>
          <p:cNvCxnSpPr>
            <a:cxnSpLocks/>
            <a:endCxn id="67" idx="2"/>
          </p:cNvCxnSpPr>
          <p:nvPr/>
        </p:nvCxnSpPr>
        <p:spPr>
          <a:xfrm>
            <a:off x="5413001" y="4402779"/>
            <a:ext cx="3198" cy="22428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テキスト ボックス 201">
            <a:extLst>
              <a:ext uri="{FF2B5EF4-FFF2-40B4-BE49-F238E27FC236}">
                <a16:creationId xmlns:a16="http://schemas.microsoft.com/office/drawing/2014/main" id="{ED6D6DC1-108E-DF1D-D493-534D0DC9637D}"/>
              </a:ext>
            </a:extLst>
          </p:cNvPr>
          <p:cNvSpPr txBox="1"/>
          <p:nvPr/>
        </p:nvSpPr>
        <p:spPr>
          <a:xfrm>
            <a:off x="4587473" y="4392024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2">
                    <a:lumMod val="75000"/>
                  </a:schemeClr>
                </a:solidFill>
              </a:rPr>
              <a:t>はい</a:t>
            </a:r>
          </a:p>
        </p:txBody>
      </p:sp>
      <p:sp>
        <p:nvSpPr>
          <p:cNvPr id="203" name="テキスト ボックス 202">
            <a:extLst>
              <a:ext uri="{FF2B5EF4-FFF2-40B4-BE49-F238E27FC236}">
                <a16:creationId xmlns:a16="http://schemas.microsoft.com/office/drawing/2014/main" id="{FE32CD93-0EA4-9C4F-0D37-2C642B97E9D2}"/>
              </a:ext>
            </a:extLst>
          </p:cNvPr>
          <p:cNvSpPr txBox="1"/>
          <p:nvPr/>
        </p:nvSpPr>
        <p:spPr>
          <a:xfrm>
            <a:off x="5702261" y="4392024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2">
                    <a:lumMod val="75000"/>
                  </a:schemeClr>
                </a:solidFill>
              </a:rPr>
              <a:t>いいえ</a:t>
            </a:r>
          </a:p>
        </p:txBody>
      </p: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ACB14034-5F0C-10EF-FA67-0672F8F2EE93}"/>
              </a:ext>
            </a:extLst>
          </p:cNvPr>
          <p:cNvSpPr txBox="1"/>
          <p:nvPr/>
        </p:nvSpPr>
        <p:spPr>
          <a:xfrm>
            <a:off x="4285087" y="4176009"/>
            <a:ext cx="59343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00" dirty="0">
                <a:solidFill>
                  <a:schemeClr val="tx2">
                    <a:lumMod val="75000"/>
                  </a:schemeClr>
                </a:solidFill>
              </a:rPr>
              <a:t>条件</a:t>
            </a:r>
            <a:r>
              <a:rPr lang="en-US" altLang="ja-JP" sz="7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ja-JP" altLang="en-US" sz="700" dirty="0">
                <a:solidFill>
                  <a:schemeClr val="tx2">
                    <a:lumMod val="75000"/>
                  </a:schemeClr>
                </a:solidFill>
              </a:rPr>
              <a:t>分岐</a:t>
            </a:r>
            <a:endParaRPr kumimoji="1" lang="ja-JP" altLang="en-US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7" name="グラフィックス 206" descr="バッジ: フォロー 単色塗りつぶし">
            <a:extLst>
              <a:ext uri="{FF2B5EF4-FFF2-40B4-BE49-F238E27FC236}">
                <a16:creationId xmlns:a16="http://schemas.microsoft.com/office/drawing/2014/main" id="{638D979D-A4F3-3D01-4203-77A99C2D7B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08434" y="4752438"/>
            <a:ext cx="182565" cy="182565"/>
          </a:xfrm>
          <a:prstGeom prst="rect">
            <a:avLst/>
          </a:prstGeom>
        </p:spPr>
      </p:pic>
      <p:sp>
        <p:nvSpPr>
          <p:cNvPr id="210" name="テキスト ボックス 209">
            <a:extLst>
              <a:ext uri="{FF2B5EF4-FFF2-40B4-BE49-F238E27FC236}">
                <a16:creationId xmlns:a16="http://schemas.microsoft.com/office/drawing/2014/main" id="{CD5E445C-B1BA-5359-320F-DE566C2B991D}"/>
              </a:ext>
            </a:extLst>
          </p:cNvPr>
          <p:cNvSpPr txBox="1"/>
          <p:nvPr/>
        </p:nvSpPr>
        <p:spPr>
          <a:xfrm>
            <a:off x="1502475" y="6234396"/>
            <a:ext cx="49564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" dirty="0"/>
              <a:t>Ver 1.0.0</a:t>
            </a:r>
            <a:endParaRPr kumimoji="1" lang="ja-JP" altLang="en-US" sz="600" dirty="0"/>
          </a:p>
        </p:txBody>
      </p:sp>
      <p:pic>
        <p:nvPicPr>
          <p:cNvPr id="220" name="グラフィックス 219" descr="右向き指示マーク 単色塗りつぶし">
            <a:extLst>
              <a:ext uri="{FF2B5EF4-FFF2-40B4-BE49-F238E27FC236}">
                <a16:creationId xmlns:a16="http://schemas.microsoft.com/office/drawing/2014/main" id="{F68C8BAF-5609-280C-51F9-32A8C1F379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6200000">
            <a:off x="6111231" y="2319461"/>
            <a:ext cx="299779" cy="2997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4" name="四角形: 角を丸くする 223">
            <a:extLst>
              <a:ext uri="{FF2B5EF4-FFF2-40B4-BE49-F238E27FC236}">
                <a16:creationId xmlns:a16="http://schemas.microsoft.com/office/drawing/2014/main" id="{E33F8592-BD43-3A84-1B97-D95FDAEDC375}"/>
              </a:ext>
            </a:extLst>
          </p:cNvPr>
          <p:cNvSpPr/>
          <p:nvPr/>
        </p:nvSpPr>
        <p:spPr>
          <a:xfrm>
            <a:off x="1569311" y="914582"/>
            <a:ext cx="2086870" cy="446502"/>
          </a:xfrm>
          <a:prstGeom prst="roundRect">
            <a:avLst>
              <a:gd name="adj" fmla="val 975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26" name="図 225">
            <a:extLst>
              <a:ext uri="{FF2B5EF4-FFF2-40B4-BE49-F238E27FC236}">
                <a16:creationId xmlns:a16="http://schemas.microsoft.com/office/drawing/2014/main" id="{FF7F49EE-E584-A882-DECA-117827212A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71673" y="1000104"/>
            <a:ext cx="273682" cy="273682"/>
          </a:xfrm>
          <a:prstGeom prst="rect">
            <a:avLst/>
          </a:prstGeom>
        </p:spPr>
      </p:pic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ECC20183-B3BA-30D6-2EDE-9837E0B80AEC}"/>
              </a:ext>
            </a:extLst>
          </p:cNvPr>
          <p:cNvSpPr txBox="1"/>
          <p:nvPr/>
        </p:nvSpPr>
        <p:spPr>
          <a:xfrm>
            <a:off x="1947607" y="102988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/>
              <a:t>勤怠管理</a:t>
            </a:r>
          </a:p>
        </p:txBody>
      </p:sp>
      <p:sp>
        <p:nvSpPr>
          <p:cNvPr id="231" name="四角形: 角を丸くする 230">
            <a:extLst>
              <a:ext uri="{FF2B5EF4-FFF2-40B4-BE49-F238E27FC236}">
                <a16:creationId xmlns:a16="http://schemas.microsoft.com/office/drawing/2014/main" id="{3217A852-ECE8-64F3-2E84-D37F7941FBEA}"/>
              </a:ext>
            </a:extLst>
          </p:cNvPr>
          <p:cNvSpPr/>
          <p:nvPr/>
        </p:nvSpPr>
        <p:spPr>
          <a:xfrm>
            <a:off x="3243502" y="1028484"/>
            <a:ext cx="360935" cy="2378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10000"/>
                  </a:schemeClr>
                </a:solidFill>
              </a:rPr>
              <a:t>変更</a:t>
            </a:r>
          </a:p>
        </p:txBody>
      </p:sp>
      <p:cxnSp>
        <p:nvCxnSpPr>
          <p:cNvPr id="247" name="直線コネクタ 246">
            <a:extLst>
              <a:ext uri="{FF2B5EF4-FFF2-40B4-BE49-F238E27FC236}">
                <a16:creationId xmlns:a16="http://schemas.microsoft.com/office/drawing/2014/main" id="{B9DED944-EF88-5212-C818-E49D9B0BC296}"/>
              </a:ext>
            </a:extLst>
          </p:cNvPr>
          <p:cNvCxnSpPr>
            <a:cxnSpLocks/>
            <a:stCxn id="164" idx="0"/>
            <a:endCxn id="133" idx="2"/>
          </p:cNvCxnSpPr>
          <p:nvPr/>
        </p:nvCxnSpPr>
        <p:spPr>
          <a:xfrm flipV="1">
            <a:off x="5412283" y="3505366"/>
            <a:ext cx="3916" cy="7701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0" name="直線コネクタ 249">
            <a:extLst>
              <a:ext uri="{FF2B5EF4-FFF2-40B4-BE49-F238E27FC236}">
                <a16:creationId xmlns:a16="http://schemas.microsoft.com/office/drawing/2014/main" id="{DACDA6C7-0C11-6BE3-8A61-AAFCCC1D8408}"/>
              </a:ext>
            </a:extLst>
          </p:cNvPr>
          <p:cNvCxnSpPr>
            <a:cxnSpLocks/>
            <a:stCxn id="67" idx="0"/>
            <a:endCxn id="164" idx="2"/>
          </p:cNvCxnSpPr>
          <p:nvPr/>
        </p:nvCxnSpPr>
        <p:spPr>
          <a:xfrm flipH="1" flipV="1">
            <a:off x="5412283" y="3764947"/>
            <a:ext cx="3916" cy="7747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4" name="直線コネクタ 253">
            <a:extLst>
              <a:ext uri="{FF2B5EF4-FFF2-40B4-BE49-F238E27FC236}">
                <a16:creationId xmlns:a16="http://schemas.microsoft.com/office/drawing/2014/main" id="{F9093BB1-CA49-EECC-A58B-0E6BCAFFD5A1}"/>
              </a:ext>
            </a:extLst>
          </p:cNvPr>
          <p:cNvCxnSpPr>
            <a:cxnSpLocks/>
          </p:cNvCxnSpPr>
          <p:nvPr/>
        </p:nvCxnSpPr>
        <p:spPr>
          <a:xfrm flipV="1">
            <a:off x="5998215" y="4667489"/>
            <a:ext cx="298" cy="8956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6" name="四角形: 角を丸くする 255">
            <a:extLst>
              <a:ext uri="{FF2B5EF4-FFF2-40B4-BE49-F238E27FC236}">
                <a16:creationId xmlns:a16="http://schemas.microsoft.com/office/drawing/2014/main" id="{D132ECD0-A976-4795-5117-EC231E53FEE0}"/>
              </a:ext>
            </a:extLst>
          </p:cNvPr>
          <p:cNvSpPr/>
          <p:nvPr/>
        </p:nvSpPr>
        <p:spPr>
          <a:xfrm>
            <a:off x="5591032" y="5240876"/>
            <a:ext cx="2381317" cy="630150"/>
          </a:xfrm>
          <a:prstGeom prst="roundRect">
            <a:avLst>
              <a:gd name="adj" fmla="val 8955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7" name="テキスト ボックス 256">
            <a:extLst>
              <a:ext uri="{FF2B5EF4-FFF2-40B4-BE49-F238E27FC236}">
                <a16:creationId xmlns:a16="http://schemas.microsoft.com/office/drawing/2014/main" id="{7C1369B8-A68C-C58D-C816-7072CD35A286}"/>
              </a:ext>
            </a:extLst>
          </p:cNvPr>
          <p:cNvSpPr txBox="1"/>
          <p:nvPr/>
        </p:nvSpPr>
        <p:spPr>
          <a:xfrm>
            <a:off x="5641712" y="5324143"/>
            <a:ext cx="18774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tx2">
                    <a:lumMod val="75000"/>
                  </a:schemeClr>
                </a:solidFill>
              </a:rPr>
              <a:t>エラー表示して保存しない</a:t>
            </a:r>
          </a:p>
        </p:txBody>
      </p:sp>
      <p:cxnSp>
        <p:nvCxnSpPr>
          <p:cNvPr id="259" name="コネクタ: カギ線 258">
            <a:extLst>
              <a:ext uri="{FF2B5EF4-FFF2-40B4-BE49-F238E27FC236}">
                <a16:creationId xmlns:a16="http://schemas.microsoft.com/office/drawing/2014/main" id="{16C86FE4-08FF-AA96-661D-564F0DB1E226}"/>
              </a:ext>
            </a:extLst>
          </p:cNvPr>
          <p:cNvCxnSpPr>
            <a:cxnSpLocks/>
            <a:stCxn id="207" idx="2"/>
            <a:endCxn id="256" idx="0"/>
          </p:cNvCxnSpPr>
          <p:nvPr/>
        </p:nvCxnSpPr>
        <p:spPr>
          <a:xfrm rot="16200000" flipH="1">
            <a:off x="6237768" y="4696952"/>
            <a:ext cx="305873" cy="781974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3" name="テキスト ボックス 262">
            <a:extLst>
              <a:ext uri="{FF2B5EF4-FFF2-40B4-BE49-F238E27FC236}">
                <a16:creationId xmlns:a16="http://schemas.microsoft.com/office/drawing/2014/main" id="{13D585B4-A25B-7E65-2AA3-EBAB12EB4893}"/>
              </a:ext>
            </a:extLst>
          </p:cNvPr>
          <p:cNvSpPr txBox="1"/>
          <p:nvPr/>
        </p:nvSpPr>
        <p:spPr>
          <a:xfrm>
            <a:off x="5660184" y="5597680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solidFill>
                  <a:schemeClr val="tx2">
                    <a:lumMod val="75000"/>
                  </a:schemeClr>
                </a:solidFill>
              </a:rPr>
              <a:t>エラー表示</a:t>
            </a:r>
          </a:p>
        </p:txBody>
      </p:sp>
      <p:sp>
        <p:nvSpPr>
          <p:cNvPr id="159" name="四角形: 角を丸くする 158">
            <a:extLst>
              <a:ext uri="{FF2B5EF4-FFF2-40B4-BE49-F238E27FC236}">
                <a16:creationId xmlns:a16="http://schemas.microsoft.com/office/drawing/2014/main" id="{F3742CCD-117C-B6F6-677B-5747F7283630}"/>
              </a:ext>
            </a:extLst>
          </p:cNvPr>
          <p:cNvSpPr/>
          <p:nvPr/>
        </p:nvSpPr>
        <p:spPr>
          <a:xfrm>
            <a:off x="8346682" y="976170"/>
            <a:ext cx="2644952" cy="5350559"/>
          </a:xfrm>
          <a:prstGeom prst="roundRect">
            <a:avLst>
              <a:gd name="adj" fmla="val 89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012DBB88-B599-3EA4-A890-D4EB688F220A}"/>
              </a:ext>
            </a:extLst>
          </p:cNvPr>
          <p:cNvSpPr txBox="1"/>
          <p:nvPr/>
        </p:nvSpPr>
        <p:spPr>
          <a:xfrm>
            <a:off x="8477094" y="1133511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b="1" dirty="0">
                <a:solidFill>
                  <a:schemeClr val="bg2">
                    <a:lumMod val="25000"/>
                  </a:schemeClr>
                </a:solidFill>
              </a:rPr>
              <a:t>設定：自動採番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DB0494FB-F4F2-5FF2-1026-A76880FBC883}"/>
              </a:ext>
            </a:extLst>
          </p:cNvPr>
          <p:cNvSpPr txBox="1"/>
          <p:nvPr/>
        </p:nvSpPr>
        <p:spPr>
          <a:xfrm>
            <a:off x="8484288" y="1677916"/>
            <a:ext cx="23011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/>
              <a:t>タイトル</a:t>
            </a:r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endParaRPr lang="en-US" altLang="ja-JP" sz="900" b="1" dirty="0">
              <a:solidFill>
                <a:srgbClr val="C00000"/>
              </a:solidFill>
            </a:endParaRPr>
          </a:p>
          <a:p>
            <a:r>
              <a:rPr kumimoji="1" lang="ja-JP" altLang="en-US" sz="900" b="1" dirty="0"/>
              <a:t>採番項目</a:t>
            </a:r>
            <a:r>
              <a:rPr kumimoji="1" lang="en-US" altLang="ja-JP" sz="900" b="1" dirty="0">
                <a:solidFill>
                  <a:srgbClr val="C00000"/>
                </a:solidFill>
              </a:rPr>
              <a:t>*</a:t>
            </a:r>
          </a:p>
          <a:p>
            <a:endParaRPr lang="en-US" altLang="ja-JP" sz="900" b="1" dirty="0"/>
          </a:p>
          <a:p>
            <a:endParaRPr lang="en-US" altLang="ja-JP" sz="900" b="1" dirty="0"/>
          </a:p>
          <a:p>
            <a:endParaRPr lang="en-US" altLang="ja-JP" sz="900" b="1" dirty="0"/>
          </a:p>
          <a:p>
            <a:endParaRPr lang="en-US" altLang="ja-JP" sz="900" b="1" dirty="0"/>
          </a:p>
          <a:p>
            <a:r>
              <a:rPr lang="ja-JP" altLang="en-US" sz="900" b="1" dirty="0"/>
              <a:t>採番フォーマット</a:t>
            </a:r>
            <a:r>
              <a:rPr kumimoji="1" lang="en-US" altLang="ja-JP" sz="900" b="1" dirty="0">
                <a:solidFill>
                  <a:srgbClr val="C00000"/>
                </a:solidFill>
              </a:rPr>
              <a:t>*</a:t>
            </a:r>
            <a:endParaRPr lang="en-US" altLang="ja-JP" sz="900" b="1" dirty="0"/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7E105709-3224-1A82-4F1B-3CD990C5B8D7}"/>
              </a:ext>
            </a:extLst>
          </p:cNvPr>
          <p:cNvSpPr/>
          <p:nvPr/>
        </p:nvSpPr>
        <p:spPr>
          <a:xfrm>
            <a:off x="8495790" y="5915379"/>
            <a:ext cx="2387244" cy="2851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/>
              <a:t>変更を保存</a:t>
            </a:r>
          </a:p>
        </p:txBody>
      </p:sp>
      <p:cxnSp>
        <p:nvCxnSpPr>
          <p:cNvPr id="154" name="直線コネクタ 153">
            <a:extLst>
              <a:ext uri="{FF2B5EF4-FFF2-40B4-BE49-F238E27FC236}">
                <a16:creationId xmlns:a16="http://schemas.microsoft.com/office/drawing/2014/main" id="{29C76FC7-6EBE-CF2E-01F6-8B193082ADC1}"/>
              </a:ext>
            </a:extLst>
          </p:cNvPr>
          <p:cNvCxnSpPr>
            <a:cxnSpLocks/>
          </p:cNvCxnSpPr>
          <p:nvPr/>
        </p:nvCxnSpPr>
        <p:spPr>
          <a:xfrm flipV="1">
            <a:off x="8530437" y="1420053"/>
            <a:ext cx="2301196" cy="18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D6E7A786-01D8-C6F9-9194-D5BE74912808}"/>
              </a:ext>
            </a:extLst>
          </p:cNvPr>
          <p:cNvSpPr txBox="1"/>
          <p:nvPr/>
        </p:nvSpPr>
        <p:spPr>
          <a:xfrm>
            <a:off x="9835462" y="1164054"/>
            <a:ext cx="110479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600" dirty="0"/>
              <a:t>Update:2023/01/02 13:03</a:t>
            </a:r>
            <a:endParaRPr kumimoji="1" lang="ja-JP" altLang="en-US" sz="600" dirty="0"/>
          </a:p>
        </p:txBody>
      </p:sp>
      <p:cxnSp>
        <p:nvCxnSpPr>
          <p:cNvPr id="163" name="直線コネクタ 162">
            <a:extLst>
              <a:ext uri="{FF2B5EF4-FFF2-40B4-BE49-F238E27FC236}">
                <a16:creationId xmlns:a16="http://schemas.microsoft.com/office/drawing/2014/main" id="{5AF91325-AD2D-F801-F019-DE0EA4BB93EE}"/>
              </a:ext>
            </a:extLst>
          </p:cNvPr>
          <p:cNvCxnSpPr>
            <a:cxnSpLocks/>
          </p:cNvCxnSpPr>
          <p:nvPr/>
        </p:nvCxnSpPr>
        <p:spPr>
          <a:xfrm>
            <a:off x="8581562" y="2135607"/>
            <a:ext cx="2046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3AED58E5-05D1-8682-4BB5-2B2DE569BBE1}"/>
              </a:ext>
            </a:extLst>
          </p:cNvPr>
          <p:cNvSpPr txBox="1"/>
          <p:nvPr/>
        </p:nvSpPr>
        <p:spPr>
          <a:xfrm>
            <a:off x="8497518" y="1920163"/>
            <a:ext cx="20676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chemeClr val="tx2">
                    <a:lumMod val="75000"/>
                  </a:schemeClr>
                </a:solidFill>
              </a:rPr>
              <a:t>No</a:t>
            </a:r>
            <a:r>
              <a:rPr lang="ja-JP" altLang="en-US" sz="900" dirty="0">
                <a:solidFill>
                  <a:schemeClr val="tx2">
                    <a:lumMod val="75000"/>
                  </a:schemeClr>
                </a:solidFill>
              </a:rPr>
              <a:t>列に自動採番</a:t>
            </a:r>
            <a:endParaRPr kumimoji="1" lang="ja-JP" altLang="en-US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6" name="グラフィックス 215" descr="更新 枠線">
            <a:extLst>
              <a:ext uri="{FF2B5EF4-FFF2-40B4-BE49-F238E27FC236}">
                <a16:creationId xmlns:a16="http://schemas.microsoft.com/office/drawing/2014/main" id="{73FC486F-F445-4553-FEFC-BB922884A2F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719220" y="1489588"/>
            <a:ext cx="112413" cy="112413"/>
          </a:xfrm>
          <a:prstGeom prst="rect">
            <a:avLst/>
          </a:prstGeom>
        </p:spPr>
      </p:pic>
      <p:cxnSp>
        <p:nvCxnSpPr>
          <p:cNvPr id="221" name="直線コネクタ 220">
            <a:extLst>
              <a:ext uri="{FF2B5EF4-FFF2-40B4-BE49-F238E27FC236}">
                <a16:creationId xmlns:a16="http://schemas.microsoft.com/office/drawing/2014/main" id="{14E3B231-3555-158F-E475-7B40125F1C2B}"/>
              </a:ext>
            </a:extLst>
          </p:cNvPr>
          <p:cNvCxnSpPr>
            <a:cxnSpLocks/>
          </p:cNvCxnSpPr>
          <p:nvPr/>
        </p:nvCxnSpPr>
        <p:spPr>
          <a:xfrm>
            <a:off x="8599318" y="2876609"/>
            <a:ext cx="2046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テキスト ボックス 221">
            <a:extLst>
              <a:ext uri="{FF2B5EF4-FFF2-40B4-BE49-F238E27FC236}">
                <a16:creationId xmlns:a16="http://schemas.microsoft.com/office/drawing/2014/main" id="{3460B09F-0C38-5233-7966-B3D1C2AB2EC7}"/>
              </a:ext>
            </a:extLst>
          </p:cNvPr>
          <p:cNvSpPr txBox="1"/>
          <p:nvPr/>
        </p:nvSpPr>
        <p:spPr>
          <a:xfrm>
            <a:off x="8599318" y="2661165"/>
            <a:ext cx="19658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00" dirty="0">
                <a:solidFill>
                  <a:schemeClr val="tx2">
                    <a:lumMod val="75000"/>
                  </a:schemeClr>
                </a:solidFill>
              </a:rPr>
              <a:t>No.</a:t>
            </a:r>
            <a:endParaRPr kumimoji="1" lang="ja-JP" altLang="en-US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8" name="矢印: 下 237">
            <a:extLst>
              <a:ext uri="{FF2B5EF4-FFF2-40B4-BE49-F238E27FC236}">
                <a16:creationId xmlns:a16="http://schemas.microsoft.com/office/drawing/2014/main" id="{20EEF31F-0DF0-51B8-82A4-9C62F29EA733}"/>
              </a:ext>
            </a:extLst>
          </p:cNvPr>
          <p:cNvSpPr/>
          <p:nvPr/>
        </p:nvSpPr>
        <p:spPr>
          <a:xfrm>
            <a:off x="10496034" y="2720102"/>
            <a:ext cx="110055" cy="91342"/>
          </a:xfrm>
          <a:prstGeom prst="downArrow">
            <a:avLst>
              <a:gd name="adj1" fmla="val 50000"/>
              <a:gd name="adj2" fmla="val 125325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9" name="テキスト ボックス 238">
            <a:extLst>
              <a:ext uri="{FF2B5EF4-FFF2-40B4-BE49-F238E27FC236}">
                <a16:creationId xmlns:a16="http://schemas.microsoft.com/office/drawing/2014/main" id="{2F93A6F0-6D3B-B3FB-0653-4AC698AD8D52}"/>
              </a:ext>
            </a:extLst>
          </p:cNvPr>
          <p:cNvSpPr txBox="1"/>
          <p:nvPr/>
        </p:nvSpPr>
        <p:spPr>
          <a:xfrm>
            <a:off x="8574760" y="3386779"/>
            <a:ext cx="19658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00" dirty="0">
                <a:solidFill>
                  <a:schemeClr val="tx2">
                    <a:lumMod val="75000"/>
                  </a:schemeClr>
                </a:solidFill>
              </a:rPr>
              <a:t>“ZAB-”</a:t>
            </a:r>
            <a:r>
              <a:rPr kumimoji="1" lang="en-US" altLang="ja-JP" sz="900" dirty="0" err="1">
                <a:solidFill>
                  <a:schemeClr val="tx2">
                    <a:lumMod val="75000"/>
                  </a:schemeClr>
                </a:solidFill>
              </a:rPr>
              <a:t>yyyyxxdd</a:t>
            </a:r>
            <a:r>
              <a:rPr kumimoji="1" lang="en-US" altLang="ja-JP" sz="900" dirty="0">
                <a:solidFill>
                  <a:schemeClr val="tx2">
                    <a:lumMod val="75000"/>
                  </a:schemeClr>
                </a:solidFill>
              </a:rPr>
              <a:t>”-</a:t>
            </a:r>
            <a:endParaRPr kumimoji="1" lang="ja-JP" altLang="en-US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40" name="直線コネクタ 239">
            <a:extLst>
              <a:ext uri="{FF2B5EF4-FFF2-40B4-BE49-F238E27FC236}">
                <a16:creationId xmlns:a16="http://schemas.microsoft.com/office/drawing/2014/main" id="{297D4BC9-A5F1-0653-22BC-A1D02F82955C}"/>
              </a:ext>
            </a:extLst>
          </p:cNvPr>
          <p:cNvCxnSpPr>
            <a:cxnSpLocks/>
          </p:cNvCxnSpPr>
          <p:nvPr/>
        </p:nvCxnSpPr>
        <p:spPr>
          <a:xfrm>
            <a:off x="8599318" y="3628773"/>
            <a:ext cx="2046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テキスト ボックス 263">
            <a:extLst>
              <a:ext uri="{FF2B5EF4-FFF2-40B4-BE49-F238E27FC236}">
                <a16:creationId xmlns:a16="http://schemas.microsoft.com/office/drawing/2014/main" id="{F0EFA616-C56E-469B-36BE-548E0FFE6868}"/>
              </a:ext>
            </a:extLst>
          </p:cNvPr>
          <p:cNvSpPr txBox="1"/>
          <p:nvPr/>
        </p:nvSpPr>
        <p:spPr>
          <a:xfrm>
            <a:off x="6301095" y="3895791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7" name="テキスト ボックス 266">
            <a:extLst>
              <a:ext uri="{FF2B5EF4-FFF2-40B4-BE49-F238E27FC236}">
                <a16:creationId xmlns:a16="http://schemas.microsoft.com/office/drawing/2014/main" id="{54C0D0F4-C9CC-555D-809C-599A19300895}"/>
              </a:ext>
            </a:extLst>
          </p:cNvPr>
          <p:cNvSpPr txBox="1"/>
          <p:nvPr/>
        </p:nvSpPr>
        <p:spPr>
          <a:xfrm>
            <a:off x="7668847" y="5246890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>
                    <a:lumMod val="65000"/>
                  </a:schemeClr>
                </a:solidFill>
              </a:rPr>
              <a:t>…</a:t>
            </a:r>
            <a:endParaRPr kumimoji="1" lang="ja-JP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0" name="四角形: 角を丸くする 269">
            <a:extLst>
              <a:ext uri="{FF2B5EF4-FFF2-40B4-BE49-F238E27FC236}">
                <a16:creationId xmlns:a16="http://schemas.microsoft.com/office/drawing/2014/main" id="{2A51BA17-F3ED-1D04-3535-1B316B761C9D}"/>
              </a:ext>
            </a:extLst>
          </p:cNvPr>
          <p:cNvSpPr/>
          <p:nvPr/>
        </p:nvSpPr>
        <p:spPr>
          <a:xfrm>
            <a:off x="238539" y="6200488"/>
            <a:ext cx="796977" cy="468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吉田案</a:t>
            </a:r>
            <a:endParaRPr kumimoji="1" lang="en-US" altLang="ja-JP" sz="11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altLang="ja-JP" sz="1100" b="1" dirty="0">
                <a:solidFill>
                  <a:schemeClr val="bg2">
                    <a:lumMod val="10000"/>
                  </a:schemeClr>
                </a:solidFill>
              </a:rPr>
              <a:t>v1</a:t>
            </a:r>
            <a:endParaRPr kumimoji="1" lang="ja-JP" altLang="en-US" sz="11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吹き出し: 折線 1">
            <a:extLst>
              <a:ext uri="{FF2B5EF4-FFF2-40B4-BE49-F238E27FC236}">
                <a16:creationId xmlns:a16="http://schemas.microsoft.com/office/drawing/2014/main" id="{A478655D-3999-A001-08E5-8101AB67C760}"/>
              </a:ext>
            </a:extLst>
          </p:cNvPr>
          <p:cNvSpPr/>
          <p:nvPr/>
        </p:nvSpPr>
        <p:spPr>
          <a:xfrm>
            <a:off x="2712598" y="571512"/>
            <a:ext cx="1205877" cy="364086"/>
          </a:xfrm>
          <a:prstGeom prst="borderCallout2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アプリ選択</a:t>
            </a:r>
          </a:p>
        </p:txBody>
      </p:sp>
      <p:sp>
        <p:nvSpPr>
          <p:cNvPr id="3" name="吹き出し: 折線 2">
            <a:extLst>
              <a:ext uri="{FF2B5EF4-FFF2-40B4-BE49-F238E27FC236}">
                <a16:creationId xmlns:a16="http://schemas.microsoft.com/office/drawing/2014/main" id="{B3F9858B-062E-5CEC-BF26-A9B7ECA44BD7}"/>
              </a:ext>
            </a:extLst>
          </p:cNvPr>
          <p:cNvSpPr/>
          <p:nvPr/>
        </p:nvSpPr>
        <p:spPr>
          <a:xfrm>
            <a:off x="2387671" y="2875216"/>
            <a:ext cx="1205877" cy="36408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2212"/>
              <a:gd name="adj6" fmla="val -3128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設定の有無</a:t>
            </a:r>
          </a:p>
        </p:txBody>
      </p:sp>
      <p:sp>
        <p:nvSpPr>
          <p:cNvPr id="4" name="吹き出し: 折線 3">
            <a:extLst>
              <a:ext uri="{FF2B5EF4-FFF2-40B4-BE49-F238E27FC236}">
                <a16:creationId xmlns:a16="http://schemas.microsoft.com/office/drawing/2014/main" id="{0DBE2759-7ECF-0277-985D-981FEDDAAD9A}"/>
              </a:ext>
            </a:extLst>
          </p:cNvPr>
          <p:cNvSpPr/>
          <p:nvPr/>
        </p:nvSpPr>
        <p:spPr>
          <a:xfrm>
            <a:off x="5953245" y="1212170"/>
            <a:ext cx="1205877" cy="36408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0662"/>
              <a:gd name="adj6" fmla="val -3567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押すと</a:t>
            </a:r>
            <a:r>
              <a:rPr kumimoji="1" lang="en-US" altLang="ja-JP" sz="1100" b="1" dirty="0">
                <a:solidFill>
                  <a:schemeClr val="bg2">
                    <a:lumMod val="10000"/>
                  </a:schemeClr>
                </a:solidFill>
              </a:rPr>
              <a:t>”</a:t>
            </a:r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追加</a:t>
            </a:r>
            <a:r>
              <a:rPr lang="en-US" altLang="ja-JP" sz="1100" b="1" dirty="0">
                <a:solidFill>
                  <a:schemeClr val="bg2">
                    <a:lumMod val="10000"/>
                  </a:schemeClr>
                </a:solidFill>
              </a:rPr>
              <a:t>”</a:t>
            </a:r>
            <a:endParaRPr kumimoji="1" lang="ja-JP" altLang="en-US" sz="11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吹き出し: 折線 4">
            <a:extLst>
              <a:ext uri="{FF2B5EF4-FFF2-40B4-BE49-F238E27FC236}">
                <a16:creationId xmlns:a16="http://schemas.microsoft.com/office/drawing/2014/main" id="{1F1D2CEC-50ED-710D-2BE5-2A0B1BB3DC38}"/>
              </a:ext>
            </a:extLst>
          </p:cNvPr>
          <p:cNvSpPr/>
          <p:nvPr/>
        </p:nvSpPr>
        <p:spPr>
          <a:xfrm>
            <a:off x="6849824" y="2158237"/>
            <a:ext cx="1205877" cy="36408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093"/>
              <a:gd name="adj6" fmla="val -3018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メニュー（削除）がでる</a:t>
            </a:r>
          </a:p>
        </p:txBody>
      </p:sp>
      <p:sp>
        <p:nvSpPr>
          <p:cNvPr id="8" name="吹き出し: 折線 7">
            <a:extLst>
              <a:ext uri="{FF2B5EF4-FFF2-40B4-BE49-F238E27FC236}">
                <a16:creationId xmlns:a16="http://schemas.microsoft.com/office/drawing/2014/main" id="{1A81EEAE-2335-DF62-297A-00E82C584A60}"/>
              </a:ext>
            </a:extLst>
          </p:cNvPr>
          <p:cNvSpPr/>
          <p:nvPr/>
        </p:nvSpPr>
        <p:spPr>
          <a:xfrm>
            <a:off x="8163732" y="849660"/>
            <a:ext cx="1205877" cy="364086"/>
          </a:xfrm>
          <a:prstGeom prst="borderCallout2">
            <a:avLst>
              <a:gd name="adj1" fmla="val 33309"/>
              <a:gd name="adj2" fmla="val 111454"/>
              <a:gd name="adj3" fmla="val 29669"/>
              <a:gd name="adj4" fmla="val 133891"/>
              <a:gd name="adj5" fmla="val -40373"/>
              <a:gd name="adj6" fmla="val 15444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接続環境</a:t>
            </a:r>
          </a:p>
        </p:txBody>
      </p:sp>
      <p:sp>
        <p:nvSpPr>
          <p:cNvPr id="10" name="吹き出し: 折線 9">
            <a:extLst>
              <a:ext uri="{FF2B5EF4-FFF2-40B4-BE49-F238E27FC236}">
                <a16:creationId xmlns:a16="http://schemas.microsoft.com/office/drawing/2014/main" id="{61FCFAD8-F4F0-EFE6-F931-52F1A2FE6423}"/>
              </a:ext>
            </a:extLst>
          </p:cNvPr>
          <p:cNvSpPr/>
          <p:nvPr/>
        </p:nvSpPr>
        <p:spPr>
          <a:xfrm>
            <a:off x="8866502" y="1821166"/>
            <a:ext cx="1205877" cy="364086"/>
          </a:xfrm>
          <a:prstGeom prst="borderCallout2">
            <a:avLst>
              <a:gd name="adj1" fmla="val 33309"/>
              <a:gd name="adj2" fmla="val 111454"/>
              <a:gd name="adj3" fmla="val 29669"/>
              <a:gd name="adj4" fmla="val 133891"/>
              <a:gd name="adj5" fmla="val -40373"/>
              <a:gd name="adj6" fmla="val 15444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>
                    <a:lumMod val="10000"/>
                  </a:schemeClr>
                </a:solidFill>
              </a:rPr>
              <a:t>設定再ロード</a:t>
            </a:r>
          </a:p>
        </p:txBody>
      </p:sp>
    </p:spTree>
    <p:extLst>
      <p:ext uri="{BB962C8B-B14F-4D97-AF65-F5344CB8AC3E}">
        <p14:creationId xmlns:p14="http://schemas.microsoft.com/office/powerpoint/2010/main" val="3610097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304A41-9B1C-3EE3-3244-B0892D89E36B}"/>
              </a:ext>
            </a:extLst>
          </p:cNvPr>
          <p:cNvSpPr txBox="1"/>
          <p:nvPr/>
        </p:nvSpPr>
        <p:spPr>
          <a:xfrm>
            <a:off x="270164" y="193964"/>
            <a:ext cx="11651672" cy="2961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今後の話（全部をそのまま実装するかどうかは要検討）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b="1" dirty="0"/>
              <a:t>・デプロイデータと作成中データを分ける。（→これは最初のバージョンで作りたい）</a:t>
            </a:r>
            <a:endParaRPr lang="en-US" altLang="ja-JP" b="1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・戻すことをしたくなる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</a:t>
            </a:r>
            <a:r>
              <a:rPr lang="en-US" altLang="ja-JP" dirty="0"/>
              <a:t>2</a:t>
            </a:r>
            <a:r>
              <a:rPr lang="ja-JP" altLang="en-US" dirty="0"/>
              <a:t>人以上の競合防止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・デプロイ前のテスト機能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　→お客さま環境のテストアプリと本番アプリ、みたいな形で実現するようになるかと思う。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・履歴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2943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9fb464-2d24-41f9-a964-bb63f6acba19" xsi:nil="true"/>
    <lcf76f155ced4ddcb4097134ff3c332f xmlns="ef42d02e-5974-4b54-a843-fd52e736595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E7DE978F626442ACA27F78261ADD51" ma:contentTypeVersion="13" ma:contentTypeDescription="Create a new document." ma:contentTypeScope="" ma:versionID="8b00f481ff7ff98355624e5df5b332fb">
  <xsd:schema xmlns:xsd="http://www.w3.org/2001/XMLSchema" xmlns:xs="http://www.w3.org/2001/XMLSchema" xmlns:p="http://schemas.microsoft.com/office/2006/metadata/properties" xmlns:ns2="ef42d02e-5974-4b54-a843-fd52e7365953" xmlns:ns3="a69fb464-2d24-41f9-a964-bb63f6acba19" targetNamespace="http://schemas.microsoft.com/office/2006/metadata/properties" ma:root="true" ma:fieldsID="121146e75dfb83aff9c5c20033ae8967" ns2:_="" ns3:_="">
    <xsd:import namespace="ef42d02e-5974-4b54-a843-fd52e7365953"/>
    <xsd:import namespace="a69fb464-2d24-41f9-a964-bb63f6acba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2d02e-5974-4b54-a843-fd52e7365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025351e-2728-4284-826b-0482ed602b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fb464-2d24-41f9-a964-bb63f6acba1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e808d0a-3bc5-4e10-9d18-3a80d097bfbd}" ma:internalName="TaxCatchAll" ma:showField="CatchAllData" ma:web="a69fb464-2d24-41f9-a964-bb63f6acba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F74086-A505-4E9B-B8E5-24C5C0F2FF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212C6B-6F85-4D2E-A6DF-B7C0F82CEE63}">
  <ds:schemaRefs>
    <ds:schemaRef ds:uri="http://schemas.microsoft.com/office/2006/metadata/properties"/>
    <ds:schemaRef ds:uri="http://schemas.microsoft.com/office/infopath/2007/PartnerControls"/>
    <ds:schemaRef ds:uri="a69fb464-2d24-41f9-a964-bb63f6acba19"/>
    <ds:schemaRef ds:uri="ef42d02e-5974-4b54-a843-fd52e7365953"/>
  </ds:schemaRefs>
</ds:datastoreItem>
</file>

<file path=customXml/itemProps3.xml><?xml version="1.0" encoding="utf-8"?>
<ds:datastoreItem xmlns:ds="http://schemas.openxmlformats.org/officeDocument/2006/customXml" ds:itemID="{A1F4E213-D3AC-4D36-ADDF-C4217C5370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2d02e-5974-4b54-a843-fd52e7365953"/>
    <ds:schemaRef ds:uri="a69fb464-2d24-41f9-a964-bb63f6acba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9703</TotalTime>
  <Words>343</Words>
  <Application>Microsoft Office PowerPoint</Application>
  <PresentationFormat>ワイド画面</PresentationFormat>
  <Paragraphs>109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Yoshida Takuto (吉田 拓人)</dc:creator>
  <cp:lastModifiedBy>馬 小哲</cp:lastModifiedBy>
  <cp:revision>9</cp:revision>
  <dcterms:created xsi:type="dcterms:W3CDTF">2023-08-22T01:33:01Z</dcterms:created>
  <dcterms:modified xsi:type="dcterms:W3CDTF">2023-09-27T05:34:47Z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0x01010019E7DE978F626442ACA27F78261ADD51</vt:lpwstr>
  </property>
</Properties>
</file>