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77" r:id="rId4"/>
  </p:sldMasterIdLst>
  <p:notesMasterIdLst>
    <p:notesMasterId r:id="rId7"/>
  </p:notesMasterIdLst>
  <p:handoutMasterIdLst>
    <p:handoutMasterId r:id="rId8"/>
  </p:handoutMasterIdLst>
  <p:sldIdLst>
    <p:sldId id="770" r:id="rId5"/>
    <p:sldId id="775" r:id="rId6"/>
  </p:sldIdLst>
  <p:sldSz cx="9906000" cy="6858000" type="A4"/>
  <p:notesSz cx="6735763" cy="9866313"/>
  <p:custDataLst>
    <p:tags r:id="rId9"/>
  </p:custDataLst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HGP創英角ｺﾞｼｯｸUB" pitchFamily="50" charset="-128"/>
        <a:ea typeface="HGP創英角ｺﾞｼｯｸUB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HGP創英角ｺﾞｼｯｸUB" pitchFamily="50" charset="-128"/>
        <a:ea typeface="HGP創英角ｺﾞｼｯｸUB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HGP創英角ｺﾞｼｯｸUB" pitchFamily="50" charset="-128"/>
        <a:ea typeface="HGP創英角ｺﾞｼｯｸUB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HGP創英角ｺﾞｼｯｸUB" pitchFamily="50" charset="-128"/>
        <a:ea typeface="HGP創英角ｺﾞｼｯｸUB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HGP創英角ｺﾞｼｯｸUB" pitchFamily="50" charset="-128"/>
        <a:ea typeface="HGP創英角ｺﾞｼｯｸUB" pitchFamily="50" charset="-128"/>
        <a:cs typeface="+mn-cs"/>
      </a:defRPr>
    </a:lvl5pPr>
    <a:lvl6pPr marL="2286000" algn="l" defTabSz="914400" rtl="0" eaLnBrk="1" latinLnBrk="0" hangingPunct="1">
      <a:defRPr kumimoji="1" sz="1000" kern="1200">
        <a:solidFill>
          <a:schemeClr val="tx1"/>
        </a:solidFill>
        <a:latin typeface="HGP創英角ｺﾞｼｯｸUB" pitchFamily="50" charset="-128"/>
        <a:ea typeface="HGP創英角ｺﾞｼｯｸUB" pitchFamily="50" charset="-128"/>
        <a:cs typeface="+mn-cs"/>
      </a:defRPr>
    </a:lvl6pPr>
    <a:lvl7pPr marL="2743200" algn="l" defTabSz="914400" rtl="0" eaLnBrk="1" latinLnBrk="0" hangingPunct="1">
      <a:defRPr kumimoji="1" sz="1000" kern="1200">
        <a:solidFill>
          <a:schemeClr val="tx1"/>
        </a:solidFill>
        <a:latin typeface="HGP創英角ｺﾞｼｯｸUB" pitchFamily="50" charset="-128"/>
        <a:ea typeface="HGP創英角ｺﾞｼｯｸUB" pitchFamily="50" charset="-128"/>
        <a:cs typeface="+mn-cs"/>
      </a:defRPr>
    </a:lvl7pPr>
    <a:lvl8pPr marL="3200400" algn="l" defTabSz="914400" rtl="0" eaLnBrk="1" latinLnBrk="0" hangingPunct="1">
      <a:defRPr kumimoji="1" sz="1000" kern="1200">
        <a:solidFill>
          <a:schemeClr val="tx1"/>
        </a:solidFill>
        <a:latin typeface="HGP創英角ｺﾞｼｯｸUB" pitchFamily="50" charset="-128"/>
        <a:ea typeface="HGP創英角ｺﾞｼｯｸUB" pitchFamily="50" charset="-128"/>
        <a:cs typeface="+mn-cs"/>
      </a:defRPr>
    </a:lvl8pPr>
    <a:lvl9pPr marL="3657600" algn="l" defTabSz="914400" rtl="0" eaLnBrk="1" latinLnBrk="0" hangingPunct="1">
      <a:defRPr kumimoji="1" sz="1000" kern="1200">
        <a:solidFill>
          <a:schemeClr val="tx1"/>
        </a:solidFill>
        <a:latin typeface="HGP創英角ｺﾞｼｯｸUB" pitchFamily="50" charset="-128"/>
        <a:ea typeface="HGP創英角ｺﾞｼｯｸUB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FF"/>
    <a:srgbClr val="66FFFF"/>
    <a:srgbClr val="8A4410"/>
    <a:srgbClr val="CCECFF"/>
    <a:srgbClr val="CC9900"/>
    <a:srgbClr val="FFCCFF"/>
    <a:srgbClr val="000099"/>
    <a:srgbClr val="CDCDDE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9FA623-B784-4B3E-9247-A00D4437116E}" v="93" dt="2024-12-18T07:52:33.9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58" autoAdjust="0"/>
    <p:restoredTop sz="95179" autoAdjust="0"/>
  </p:normalViewPr>
  <p:slideViewPr>
    <p:cSldViewPr snapToGrid="0" snapToObjects="1">
      <p:cViewPr varScale="1">
        <p:scale>
          <a:sx n="86" d="100"/>
          <a:sy n="86" d="100"/>
        </p:scale>
        <p:origin x="1458" y="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144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algn="l">
              <a:defRPr kumimoji="1"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2" y="2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372601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algn="l">
              <a:defRPr kumimoji="1"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2" y="9372601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35625F49-3231-4B47-8B3D-C03937B38C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9972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algn="l">
              <a:defRPr kumimoji="1"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2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5325" y="739775"/>
            <a:ext cx="53451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algn="l">
              <a:defRPr kumimoji="1"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4" rIns="91428" bIns="45714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73CD96C4-488E-4F7C-8124-9D5096388A3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840815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常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6">
            <a:extLst>
              <a:ext uri="{FF2B5EF4-FFF2-40B4-BE49-F238E27FC236}">
                <a16:creationId xmlns:a16="http://schemas.microsoft.com/office/drawing/2014/main" id="{3E3B910C-B6A4-733E-8262-B1F94AC16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467" y="286439"/>
            <a:ext cx="7094863" cy="473725"/>
          </a:xfrm>
          <a:prstGeom prst="rect">
            <a:avLst/>
          </a:prstGeom>
        </p:spPr>
        <p:txBody>
          <a:bodyPr/>
          <a:lstStyle>
            <a:lvl1pPr>
              <a:defRPr sz="2600" b="1" i="0" baseline="0">
                <a:latin typeface="+mj-lt"/>
                <a:ea typeface="+mj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3" name="直線コネクタ 4">
            <a:extLst>
              <a:ext uri="{FF2B5EF4-FFF2-40B4-BE49-F238E27FC236}">
                <a16:creationId xmlns:a16="http://schemas.microsoft.com/office/drawing/2014/main" id="{7A6C9A87-999C-EDAF-979C-B3D3F009051B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04825" y="885825"/>
            <a:ext cx="8913813" cy="0"/>
          </a:xfrm>
          <a:prstGeom prst="line">
            <a:avLst/>
          </a:prstGeom>
          <a:noFill/>
          <a:ln w="25400" algn="ctr">
            <a:solidFill>
              <a:srgbClr val="CF142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A6C28A7-813A-1471-8246-948AD4816C67}"/>
              </a:ext>
            </a:extLst>
          </p:cNvPr>
          <p:cNvSpPr txBox="1"/>
          <p:nvPr userDrawn="1"/>
        </p:nvSpPr>
        <p:spPr>
          <a:xfrm>
            <a:off x="8196550" y="6468799"/>
            <a:ext cx="149829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fld id="{8A2510A6-1D12-466B-A3D0-FB53531196F3}" type="slidenum">
              <a:rPr kumimoji="1" lang="ja-JP" altLang="en-US" sz="1200" baseline="0" smtClean="0">
                <a:latin typeface="+mn-lt"/>
                <a:ea typeface="+mn-ea"/>
                <a:cs typeface="Meiryo UI" panose="020B0604030504040204" pitchFamily="50" charset="-128"/>
              </a:rPr>
              <a:pPr algn="r"/>
              <a:t>‹#›</a:t>
            </a:fld>
            <a:endParaRPr kumimoji="1" lang="ja-JP" altLang="en-US" sz="1200" baseline="0" dirty="0">
              <a:latin typeface="+mn-lt"/>
              <a:ea typeface="+mn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75113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最終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Documents and Settings\0041\デスクトップ\WORKS\2012\ricoh\ロゴ-PPT2000用\RICOH_LOGO.jpg">
            <a:extLst>
              <a:ext uri="{FF2B5EF4-FFF2-40B4-BE49-F238E27FC236}">
                <a16:creationId xmlns:a16="http://schemas.microsoft.com/office/drawing/2014/main" id="{D4A50C7E-CA4A-3A25-0368-6156DA7CE1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988" y="2768600"/>
            <a:ext cx="35941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254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 userDrawn="1"/>
        </p:nvSpPr>
        <p:spPr>
          <a:xfrm>
            <a:off x="-87560" y="6592015"/>
            <a:ext cx="9906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Copyright 2014 RICOH JAPAN Corporation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46540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+mj-lt"/>
          <a:ea typeface="MS UI Gothic" pitchFamily="50" charset="-128"/>
          <a:cs typeface="メイリオ" pitchFamily="5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Tahoma" pitchFamily="34" charset="0"/>
          <a:ea typeface="MS UI Gothic" pitchFamily="50" charset="-128"/>
          <a:cs typeface="メイリオ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Tahoma" pitchFamily="34" charset="0"/>
          <a:ea typeface="MS UI Gothic" pitchFamily="50" charset="-128"/>
          <a:cs typeface="メイリオ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Tahoma" pitchFamily="34" charset="0"/>
          <a:ea typeface="MS UI Gothic" pitchFamily="50" charset="-128"/>
          <a:cs typeface="メイリオ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Tahoma" pitchFamily="34" charset="0"/>
          <a:ea typeface="MS UI Gothic" pitchFamily="50" charset="-128"/>
          <a:cs typeface="メイリオ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58850" y="276860"/>
            <a:ext cx="7094538" cy="49244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ja-JP" altLang="en-US" dirty="0"/>
              <a:t>スケジュール</a:t>
            </a:r>
          </a:p>
        </p:txBody>
      </p:sp>
      <p:graphicFrame>
        <p:nvGraphicFramePr>
          <p:cNvPr id="12" name="Group 1350">
            <a:extLst>
              <a:ext uri="{FF2B5EF4-FFF2-40B4-BE49-F238E27FC236}">
                <a16:creationId xmlns:a16="http://schemas.microsoft.com/office/drawing/2014/main" id="{0DA95B0C-69C0-1A96-FCF3-BA4CD976F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011804"/>
              </p:ext>
            </p:extLst>
          </p:nvPr>
        </p:nvGraphicFramePr>
        <p:xfrm>
          <a:off x="497577" y="1194857"/>
          <a:ext cx="8928000" cy="5217267"/>
        </p:xfrm>
        <a:graphic>
          <a:graphicData uri="http://schemas.openxmlformats.org/drawingml/2006/table">
            <a:tbl>
              <a:tblPr/>
              <a:tblGrid>
                <a:gridCol w="8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42473796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87249896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970643298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687320698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3446611394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805135946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918772125"/>
                    </a:ext>
                  </a:extLst>
                </a:gridCol>
              </a:tblGrid>
              <a:tr h="220475">
                <a:tc rowSpan="2" gridSpan="2"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作業内容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担当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gridSpan="4"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メイリオ" pitchFamily="50" charset="-128"/>
                        </a:rPr>
                        <a:t>12</a:t>
                      </a:r>
                      <a:r>
                        <a:rPr kumimoji="1" lang="ja-JP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メイリオ" pitchFamily="50" charset="-128"/>
                        </a:rPr>
                        <a:t>月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gridSpan="4"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メイリオ" pitchFamily="50" charset="-128"/>
                        </a:rPr>
                        <a:t>1</a:t>
                      </a:r>
                      <a:r>
                        <a:rPr kumimoji="1" lang="ja-JP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メイリオ" pitchFamily="50" charset="-128"/>
                        </a:rPr>
                        <a:t>月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gridSpan="4"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メイリオ" pitchFamily="50" charset="-128"/>
                        </a:rPr>
                        <a:t>2</a:t>
                      </a:r>
                      <a:r>
                        <a:rPr kumimoji="1" lang="ja-JP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メイリオ" pitchFamily="50" charset="-128"/>
                        </a:rPr>
                        <a:t>月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メイリオ" pitchFamily="50" charset="-128"/>
                        </a:rPr>
                        <a:t>3</a:t>
                      </a:r>
                      <a:r>
                        <a:rPr kumimoji="1" lang="ja-JP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メイリオ" pitchFamily="50" charset="-128"/>
                        </a:rPr>
                        <a:t>月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346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7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顧客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RJ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539">
                <a:tc gridSpan="20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開発</a:t>
                      </a: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702480"/>
                  </a:ext>
                </a:extLst>
              </a:tr>
              <a:tr h="288000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ご発注</a:t>
                      </a: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●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要件定義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(1</a:t>
                      </a: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回の打合予定</a:t>
                      </a:r>
                      <a:r>
                        <a:rPr kumimoji="1" lang="en-US" altLang="ja-JP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)</a:t>
                      </a: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◎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●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07770"/>
                  </a:ext>
                </a:extLst>
              </a:tr>
              <a:tr h="288000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基本設計</a:t>
                      </a: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●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開発</a:t>
                      </a: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algn="ctr"/>
                      <a:endParaRPr kumimoji="1"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● 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0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総合テスト</a:t>
                      </a: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●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baseline="0" dirty="0">
                        <a:latin typeface="+mn-lt"/>
                        <a:ea typeface="+mn-ea"/>
                        <a:cs typeface="メイリオ" panose="020B0604030504040204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591342"/>
                  </a:ext>
                </a:extLst>
              </a:tr>
              <a:tr h="28800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マニュアル作成</a:t>
                      </a: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●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666171"/>
                  </a:ext>
                </a:extLst>
              </a:tr>
              <a:tr h="28800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操作説明会</a:t>
                      </a: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◎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●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756938"/>
                  </a:ext>
                </a:extLst>
              </a:tr>
              <a:tr h="288000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ja-JP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受入テスト</a:t>
                      </a: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●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◎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00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ja-JP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フィードバック対応</a:t>
                      </a:r>
                      <a:endParaRPr kumimoji="1" lang="en-US" altLang="ja-JP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◎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●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252827"/>
                  </a:ext>
                </a:extLst>
              </a:tr>
              <a:tr h="28800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ja-JP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稼働審議会</a:t>
                      </a:r>
                      <a:endParaRPr kumimoji="1" lang="en-US" altLang="ja-JP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●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◎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668033"/>
                  </a:ext>
                </a:extLst>
              </a:tr>
              <a:tr h="28800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本稼働</a:t>
                      </a: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●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9677"/>
                  </a:ext>
                </a:extLst>
              </a:tr>
              <a:tr h="28800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ご検収</a:t>
                      </a:r>
                    </a:p>
                  </a:txBody>
                  <a:tcPr marL="7200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●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Meiryo UI"/>
                          <a:ea typeface="Meiryo UI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2FF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282684"/>
                  </a:ext>
                </a:extLst>
              </a:tr>
              <a:tr h="141323">
                <a:tc gridSpan="16"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vert="eaVert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vert="eaVert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vert="eaVert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vert="eaVert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ja-JP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36000" marB="36000" vert="eaVert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34605"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2000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メイリオ" pitchFamily="50" charset="-128"/>
                        </a:rPr>
                        <a:t>備考詳細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99"/>
                    </a:solidFill>
                  </a:tcPr>
                </a:tc>
                <a:tc gridSpan="19">
                  <a:txBody>
                    <a:bodyPr/>
                    <a:lstStyle>
                      <a:lvl1pPr marL="263525" indent="-263525" algn="l" defTabSz="457200" rtl="0" eaLnBrk="1" latinLnBrk="0" hangingPunct="1">
                        <a:spcBef>
                          <a:spcPct val="20000"/>
                        </a:spcBef>
                        <a:buClr>
                          <a:srgbClr val="E6001F"/>
                        </a:buClr>
                        <a:buFont typeface="Wingdings" pitchFamily="2" charset="2"/>
                        <a:defRPr kumimoji="1" sz="20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rgbClr val="DC0904"/>
                        </a:buClr>
                        <a:buFont typeface="Wingdings" pitchFamily="2" charset="2"/>
                        <a:defRPr kumimoji="1" sz="18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6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000099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Font typeface="Wingdings" pitchFamily="2" charset="2"/>
                        <a:defRPr kumimoji="1" sz="1400" kern="120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  <a:cs typeface="Arial" charset="0"/>
                        </a:defRPr>
                      </a:lvl9pPr>
                    </a:lstStyle>
                    <a:p>
                      <a:pPr marL="263525" marR="0" lvl="0" indent="-2635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2000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ja-JP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63525" marR="0" lvl="0" indent="-2635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2000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63525" marR="0" lvl="0" indent="-2635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2000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63525" marR="0" lvl="0" indent="-2635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2000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63525" marR="0" lvl="0" indent="-26352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20000"/>
                        </a:spcAft>
                        <a:buClr>
                          <a:srgbClr val="E6001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A2906EF-36F7-49C8-BB27-B00EC88FCCE5}"/>
              </a:ext>
            </a:extLst>
          </p:cNvPr>
          <p:cNvSpPr txBox="1"/>
          <p:nvPr/>
        </p:nvSpPr>
        <p:spPr>
          <a:xfrm>
            <a:off x="448983" y="929091"/>
            <a:ext cx="2361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1200" dirty="0">
                <a:solidFill>
                  <a:srgbClr val="FF0000"/>
                </a:solidFill>
                <a:latin typeface="+mn-ea"/>
                <a:ea typeface="+mn-ea"/>
              </a:rPr>
              <a:t>◎：参加、支援　　●：主担当</a:t>
            </a:r>
          </a:p>
        </p:txBody>
      </p:sp>
      <p:sp>
        <p:nvSpPr>
          <p:cNvPr id="14" name="AutoShape 843">
            <a:extLst>
              <a:ext uri="{FF2B5EF4-FFF2-40B4-BE49-F238E27FC236}">
                <a16:creationId xmlns:a16="http://schemas.microsoft.com/office/drawing/2014/main" id="{564B0D26-B471-8EC0-B1BB-817FE2AAC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6473" y="5133768"/>
            <a:ext cx="144463" cy="144462"/>
          </a:xfrm>
          <a:prstGeom prst="diamond">
            <a:avLst/>
          </a:prstGeom>
          <a:solidFill>
            <a:srgbClr val="CC0000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>
              <a:defRPr/>
            </a:pPr>
            <a:endParaRPr kumimoji="0" lang="ja-JP" altLang="en-US" sz="1000" kern="0">
              <a:solidFill>
                <a:srgbClr val="000000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5" name="AutoShape 109">
            <a:extLst>
              <a:ext uri="{FF2B5EF4-FFF2-40B4-BE49-F238E27FC236}">
                <a16:creationId xmlns:a16="http://schemas.microsoft.com/office/drawing/2014/main" id="{8C4DAA09-6C0A-8E34-B594-1C717BE46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8961" y="2236759"/>
            <a:ext cx="432000" cy="144000"/>
          </a:xfrm>
          <a:prstGeom prst="homePlate">
            <a:avLst>
              <a:gd name="adj" fmla="val 82760"/>
            </a:avLst>
          </a:prstGeom>
          <a:solidFill>
            <a:srgbClr val="3333CC"/>
          </a:solidFill>
          <a:ln w="1905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0"/>
              </a:buClr>
              <a:buSzPct val="80000"/>
              <a:defRPr/>
            </a:pPr>
            <a:endParaRPr lang="ja-JP" altLang="en-US" sz="1200" ker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8" name="AutoShape 109">
            <a:extLst>
              <a:ext uri="{FF2B5EF4-FFF2-40B4-BE49-F238E27FC236}">
                <a16:creationId xmlns:a16="http://schemas.microsoft.com/office/drawing/2014/main" id="{2E909D2D-7861-69A1-F2E2-765981328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8701" y="3094542"/>
            <a:ext cx="684000" cy="144000"/>
          </a:xfrm>
          <a:prstGeom prst="homePlate">
            <a:avLst>
              <a:gd name="adj" fmla="val 61514"/>
            </a:avLst>
          </a:prstGeom>
          <a:solidFill>
            <a:srgbClr val="3333CC"/>
          </a:solidFill>
          <a:ln w="1905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0"/>
              </a:buClr>
              <a:buSzPct val="80000"/>
              <a:defRPr/>
            </a:pPr>
            <a:endParaRPr lang="ja-JP" altLang="en-US" sz="1200" ker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9" name="AutoShape 843">
            <a:extLst>
              <a:ext uri="{FF2B5EF4-FFF2-40B4-BE49-F238E27FC236}">
                <a16:creationId xmlns:a16="http://schemas.microsoft.com/office/drawing/2014/main" id="{EEB09304-DE53-F21D-C9D3-10AC9ABAF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2106" y="1954964"/>
            <a:ext cx="144463" cy="144462"/>
          </a:xfrm>
          <a:prstGeom prst="diamond">
            <a:avLst/>
          </a:prstGeom>
          <a:solidFill>
            <a:srgbClr val="CC0000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>
              <a:defRPr/>
            </a:pPr>
            <a:endParaRPr kumimoji="0" lang="ja-JP" altLang="en-US" sz="1000" kern="0">
              <a:solidFill>
                <a:srgbClr val="000000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" name="AutoShape 109">
            <a:extLst>
              <a:ext uri="{FF2B5EF4-FFF2-40B4-BE49-F238E27FC236}">
                <a16:creationId xmlns:a16="http://schemas.microsoft.com/office/drawing/2014/main" id="{497C3627-0595-AE2C-257D-E8740BE4E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701" y="2819093"/>
            <a:ext cx="1584000" cy="144000"/>
          </a:xfrm>
          <a:prstGeom prst="homePlate">
            <a:avLst>
              <a:gd name="adj" fmla="val 61514"/>
            </a:avLst>
          </a:prstGeom>
          <a:solidFill>
            <a:srgbClr val="3333CC"/>
          </a:solidFill>
          <a:ln w="1905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0"/>
              </a:buClr>
              <a:buSzPct val="80000"/>
              <a:defRPr/>
            </a:pPr>
            <a:endParaRPr lang="ja-JP" altLang="en-US" sz="1200" ker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1" name="AutoShape 109">
            <a:extLst>
              <a:ext uri="{FF2B5EF4-FFF2-40B4-BE49-F238E27FC236}">
                <a16:creationId xmlns:a16="http://schemas.microsoft.com/office/drawing/2014/main" id="{7C1E4F6B-2B27-F753-D161-E1D711C78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0961" y="2522193"/>
            <a:ext cx="432000" cy="144000"/>
          </a:xfrm>
          <a:prstGeom prst="homePlate">
            <a:avLst>
              <a:gd name="adj" fmla="val 82760"/>
            </a:avLst>
          </a:prstGeom>
          <a:solidFill>
            <a:srgbClr val="3333CC"/>
          </a:solidFill>
          <a:ln w="1905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0"/>
              </a:buClr>
              <a:buSzPct val="80000"/>
              <a:defRPr/>
            </a:pPr>
            <a:endParaRPr lang="ja-JP" altLang="en-US" sz="1200" ker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2" name="AutoShape 109">
            <a:extLst>
              <a:ext uri="{FF2B5EF4-FFF2-40B4-BE49-F238E27FC236}">
                <a16:creationId xmlns:a16="http://schemas.microsoft.com/office/drawing/2014/main" id="{2F93D18D-4216-E8C3-44E5-D2A1A596C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8701" y="3386452"/>
            <a:ext cx="684000" cy="144000"/>
          </a:xfrm>
          <a:prstGeom prst="homePlate">
            <a:avLst>
              <a:gd name="adj" fmla="val 55287"/>
            </a:avLst>
          </a:prstGeom>
          <a:solidFill>
            <a:srgbClr val="3333CC"/>
          </a:solidFill>
          <a:ln w="1905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0"/>
              </a:buClr>
              <a:buSzPct val="80000"/>
              <a:defRPr/>
            </a:pPr>
            <a:endParaRPr lang="ja-JP" altLang="en-US" sz="1200" ker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3" name="AutoShape 843">
            <a:extLst>
              <a:ext uri="{FF2B5EF4-FFF2-40B4-BE49-F238E27FC236}">
                <a16:creationId xmlns:a16="http://schemas.microsoft.com/office/drawing/2014/main" id="{1862750E-9622-392A-D0B4-EFE0155E3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345" y="4546322"/>
            <a:ext cx="144463" cy="144462"/>
          </a:xfrm>
          <a:prstGeom prst="diamond">
            <a:avLst/>
          </a:prstGeom>
          <a:solidFill>
            <a:srgbClr val="CC0000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>
              <a:defRPr/>
            </a:pPr>
            <a:endParaRPr kumimoji="0" lang="ja-JP" altLang="en-US" sz="1000" kern="0">
              <a:solidFill>
                <a:srgbClr val="000000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5" name="AutoShape 843">
            <a:extLst>
              <a:ext uri="{FF2B5EF4-FFF2-40B4-BE49-F238E27FC236}">
                <a16:creationId xmlns:a16="http://schemas.microsoft.com/office/drawing/2014/main" id="{624AD513-9086-33FA-3FE5-E778C4B60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673" y="3676289"/>
            <a:ext cx="144463" cy="144000"/>
          </a:xfrm>
          <a:prstGeom prst="diamond">
            <a:avLst/>
          </a:prstGeom>
          <a:solidFill>
            <a:srgbClr val="CC0000"/>
          </a:solidFill>
          <a:ln w="1905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>
              <a:defRPr/>
            </a:pPr>
            <a:endParaRPr kumimoji="0" lang="ja-JP" altLang="en-US" sz="1000" kern="0">
              <a:solidFill>
                <a:srgbClr val="000000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6" name="AutoShape 109">
            <a:extLst>
              <a:ext uri="{FF2B5EF4-FFF2-40B4-BE49-F238E27FC236}">
                <a16:creationId xmlns:a16="http://schemas.microsoft.com/office/drawing/2014/main" id="{0E057FB3-DA7C-499D-0972-2762BEFF8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2601" y="3962104"/>
            <a:ext cx="1116000" cy="144000"/>
          </a:xfrm>
          <a:prstGeom prst="homePlate">
            <a:avLst>
              <a:gd name="adj" fmla="val 55287"/>
            </a:avLst>
          </a:prstGeom>
          <a:solidFill>
            <a:srgbClr val="3333CC"/>
          </a:solidFill>
          <a:ln w="1905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0"/>
              </a:buClr>
              <a:buSzPct val="80000"/>
              <a:defRPr/>
            </a:pPr>
            <a:endParaRPr lang="ja-JP" altLang="en-US" sz="1200" ker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7" name="AutoShape 109">
            <a:extLst>
              <a:ext uri="{FF2B5EF4-FFF2-40B4-BE49-F238E27FC236}">
                <a16:creationId xmlns:a16="http://schemas.microsoft.com/office/drawing/2014/main" id="{5B514B7D-C6C8-E062-0C93-C1FC82049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0775" y="4834852"/>
            <a:ext cx="324000" cy="144000"/>
          </a:xfrm>
          <a:prstGeom prst="homePlate">
            <a:avLst>
              <a:gd name="adj" fmla="val 55287"/>
            </a:avLst>
          </a:prstGeom>
          <a:solidFill>
            <a:srgbClr val="3333CC"/>
          </a:solidFill>
          <a:ln w="1905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0"/>
              </a:buClr>
              <a:buSzPct val="80000"/>
              <a:defRPr/>
            </a:pPr>
            <a:endParaRPr lang="ja-JP" altLang="en-US" sz="1200" ker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8" name="AutoShape 109">
            <a:extLst>
              <a:ext uri="{FF2B5EF4-FFF2-40B4-BE49-F238E27FC236}">
                <a16:creationId xmlns:a16="http://schemas.microsoft.com/office/drawing/2014/main" id="{C4463A29-6348-18AA-507F-35B7AFC0E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2601" y="4259467"/>
            <a:ext cx="1116000" cy="144000"/>
          </a:xfrm>
          <a:prstGeom prst="homePlate">
            <a:avLst>
              <a:gd name="adj" fmla="val 55287"/>
            </a:avLst>
          </a:prstGeom>
          <a:solidFill>
            <a:srgbClr val="3333CC"/>
          </a:solidFill>
          <a:ln w="1905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0000"/>
              </a:buClr>
              <a:buSzPct val="80000"/>
              <a:defRPr/>
            </a:pPr>
            <a:endParaRPr lang="ja-JP" altLang="en-US" sz="1200" ker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D3AD88A-EB05-DC9D-AE4B-F5FC3573260E}"/>
              </a:ext>
            </a:extLst>
          </p:cNvPr>
          <p:cNvSpPr/>
          <p:nvPr/>
        </p:nvSpPr>
        <p:spPr>
          <a:xfrm>
            <a:off x="497577" y="2699727"/>
            <a:ext cx="6237760" cy="5878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" name="吹き出し: 四角形 4">
            <a:extLst>
              <a:ext uri="{FF2B5EF4-FFF2-40B4-BE49-F238E27FC236}">
                <a16:creationId xmlns:a16="http://schemas.microsoft.com/office/drawing/2014/main" id="{3BC0A8BB-45F2-DC6C-E6A0-9FC5667D35B7}"/>
              </a:ext>
            </a:extLst>
          </p:cNvPr>
          <p:cNvSpPr/>
          <p:nvPr/>
        </p:nvSpPr>
        <p:spPr>
          <a:xfrm>
            <a:off x="7330917" y="2200662"/>
            <a:ext cx="1817649" cy="573309"/>
          </a:xfrm>
          <a:prstGeom prst="wedgeRectCallout">
            <a:avLst>
              <a:gd name="adj1" fmla="val -82183"/>
              <a:gd name="adj2" fmla="val 5341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アリコーン様</a:t>
            </a:r>
            <a:r>
              <a:rPr lang="ja-JP" altLang="en-US" dirty="0">
                <a:solidFill>
                  <a:schemeClr val="tx1"/>
                </a:solidFill>
              </a:rPr>
              <a:t>に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ご依頼の</a:t>
            </a:r>
            <a:r>
              <a:rPr lang="ja-JP" altLang="en-US" dirty="0">
                <a:solidFill>
                  <a:schemeClr val="tx1"/>
                </a:solidFill>
              </a:rPr>
              <a:t>フェーズ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D8D384E8-D6E9-9E36-A7D5-0D7116C0ABFC}"/>
              </a:ext>
            </a:extLst>
          </p:cNvPr>
          <p:cNvSpPr/>
          <p:nvPr/>
        </p:nvSpPr>
        <p:spPr>
          <a:xfrm>
            <a:off x="7330916" y="3319720"/>
            <a:ext cx="1817649" cy="558509"/>
          </a:xfrm>
          <a:prstGeom prst="wedgeRectCallout">
            <a:avLst>
              <a:gd name="adj1" fmla="val -88318"/>
              <a:gd name="adj2" fmla="val -2043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２月初旬にはお客様への提出を考えております。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065DFF49-1800-3BB1-E052-88937C87D530}"/>
              </a:ext>
            </a:extLst>
          </p:cNvPr>
          <p:cNvSpPr/>
          <p:nvPr/>
        </p:nvSpPr>
        <p:spPr>
          <a:xfrm>
            <a:off x="3500896" y="3827854"/>
            <a:ext cx="2277597" cy="718468"/>
          </a:xfrm>
          <a:prstGeom prst="wedgeRectCallout">
            <a:avLst>
              <a:gd name="adj1" fmla="val 39071"/>
              <a:gd name="adj2" fmla="val -9031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</a:rPr>
              <a:t>１</a:t>
            </a:r>
            <a:r>
              <a:rPr kumimoji="1" lang="ja-JP" altLang="en-US" dirty="0">
                <a:solidFill>
                  <a:schemeClr val="tx1"/>
                </a:solidFill>
              </a:rPr>
              <a:t>月下旬に</a:t>
            </a:r>
            <a:r>
              <a:rPr kumimoji="1" lang="en-US" altLang="ja-JP" dirty="0">
                <a:solidFill>
                  <a:schemeClr val="tx1"/>
                </a:solidFill>
              </a:rPr>
              <a:t>PVC</a:t>
            </a:r>
            <a:r>
              <a:rPr kumimoji="1" lang="ja-JP" altLang="en-US" dirty="0">
                <a:solidFill>
                  <a:schemeClr val="tx1"/>
                </a:solidFill>
              </a:rPr>
              <a:t>でも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プラグインの動作確認をしたいので、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プラグイン完成時にご提供お願いします。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62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30BEB-B7C9-F037-AF40-6ABE261AE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4">
            <a:extLst>
              <a:ext uri="{FF2B5EF4-FFF2-40B4-BE49-F238E27FC236}">
                <a16:creationId xmlns:a16="http://schemas.microsoft.com/office/drawing/2014/main" id="{B4FFE9C0-3790-D88F-4E5E-8B8D0B076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00" y="1008000"/>
            <a:ext cx="8928000" cy="4234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R="0" lvl="0" algn="l" defTabSz="422041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F"/>
              </a:buClr>
              <a:buSzTx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以下</a:t>
            </a:r>
            <a:r>
              <a:rPr lang="ja-JP" altLang="en-US" sz="1600" kern="0" dirty="0">
                <a:solidFill>
                  <a:srgbClr val="000000"/>
                </a:solidFill>
                <a:latin typeface="+mn-lt"/>
                <a:ea typeface="+mn-ea"/>
              </a:rPr>
              <a:t>、</a:t>
            </a: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アリコーン様の納品物となります。</a:t>
            </a:r>
            <a:endParaRPr kumimoji="1" lang="en-US" altLang="ja-JP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R="0" lvl="0" algn="l" defTabSz="422041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F"/>
              </a:buClr>
              <a:buSzTx/>
              <a:tabLst/>
              <a:defRPr/>
            </a:pPr>
            <a:endParaRPr kumimoji="1" lang="en-US" altLang="ja-JP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R="0" lvl="0" algn="l" defTabSz="422041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1F"/>
              </a:buClr>
              <a:buSzTx/>
              <a:tabLst/>
              <a:defRPr/>
            </a:pPr>
            <a:r>
              <a:rPr lang="en-US" altLang="ja-JP" sz="1600" kern="0" dirty="0">
                <a:solidFill>
                  <a:srgbClr val="000000"/>
                </a:solidFill>
                <a:latin typeface="+mn-lt"/>
                <a:ea typeface="+mn-ea"/>
              </a:rPr>
              <a:t>	</a:t>
            </a:r>
            <a:r>
              <a:rPr lang="ja-JP" altLang="en-US" sz="1600" kern="0" dirty="0">
                <a:solidFill>
                  <a:srgbClr val="000000"/>
                </a:solidFill>
                <a:latin typeface="+mn-lt"/>
                <a:ea typeface="+mn-ea"/>
              </a:rPr>
              <a:t>・プラグインファイル</a:t>
            </a:r>
            <a:endParaRPr kumimoji="1" lang="en-US" altLang="ja-JP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422041" marR="0" lvl="1" algn="l" defTabSz="422041" rtl="0" eaLnBrk="1" fontAlgn="base" latinLnBrk="0" hangingPunct="1">
              <a:lnSpc>
                <a:spcPct val="100000"/>
              </a:lnSpc>
              <a:spcBef>
                <a:spcPts val="277"/>
              </a:spcBef>
              <a:spcAft>
                <a:spcPts val="277"/>
              </a:spcAft>
              <a:buClr>
                <a:srgbClr val="DC0904"/>
              </a:buClr>
              <a:buSzTx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・ソース一式</a:t>
            </a:r>
            <a:endParaRPr kumimoji="1" lang="en-US" altLang="ja-JP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422041" marR="0" lvl="1" algn="l" defTabSz="422041" rtl="0" eaLnBrk="1" fontAlgn="base" latinLnBrk="0" hangingPunct="1">
              <a:lnSpc>
                <a:spcPct val="100000"/>
              </a:lnSpc>
              <a:spcBef>
                <a:spcPts val="277"/>
              </a:spcBef>
              <a:spcAft>
                <a:spcPts val="277"/>
              </a:spcAft>
              <a:buClr>
                <a:srgbClr val="DC0904"/>
              </a:buClr>
              <a:buSzTx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・結合テスト仕様書　（テストシナリオ構築およびテスト実施含む）</a:t>
            </a:r>
          </a:p>
        </p:txBody>
      </p:sp>
      <p:sp>
        <p:nvSpPr>
          <p:cNvPr id="28" name="タイトル 1">
            <a:extLst>
              <a:ext uri="{FF2B5EF4-FFF2-40B4-BE49-F238E27FC236}">
                <a16:creationId xmlns:a16="http://schemas.microsoft.com/office/drawing/2014/main" id="{14B32048-4FA4-28B8-2D54-482C0B9D6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納品物（アリコーン様）</a:t>
            </a:r>
          </a:p>
        </p:txBody>
      </p:sp>
    </p:spTree>
    <p:extLst>
      <p:ext uri="{BB962C8B-B14F-4D97-AF65-F5344CB8AC3E}">
        <p14:creationId xmlns:p14="http://schemas.microsoft.com/office/powerpoint/2010/main" val="15721045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游ゴシック">
      <a:majorFont>
        <a:latin typeface="游ゴシック"/>
        <a:ea typeface="游ゴシック"/>
        <a:cs typeface=""/>
      </a:majorFont>
      <a:minorFont>
        <a:latin typeface="游ゴシック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sz="1800" dirty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ae02d25-caee-48b1-a9cc-327c56bc8c71">
      <Terms xmlns="http://schemas.microsoft.com/office/infopath/2007/PartnerControls"/>
    </lcf76f155ced4ddcb4097134ff3c332f>
    <TaxCatchAll xmlns="55b700af-1008-4c13-88b0-49614ebf09b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86270A1456F4044826B56EE4D05B2CE" ma:contentTypeVersion="14" ma:contentTypeDescription="新しいドキュメントを作成します。" ma:contentTypeScope="" ma:versionID="e95ad1237f908a39e3f8b9a7099aa911">
  <xsd:schema xmlns:xsd="http://www.w3.org/2001/XMLSchema" xmlns:xs="http://www.w3.org/2001/XMLSchema" xmlns:p="http://schemas.microsoft.com/office/2006/metadata/properties" xmlns:ns2="7ae02d25-caee-48b1-a9cc-327c56bc8c71" xmlns:ns3="55b700af-1008-4c13-88b0-49614ebf09b2" targetNamespace="http://schemas.microsoft.com/office/2006/metadata/properties" ma:root="true" ma:fieldsID="fa65ae25f706a0953c1a6351805ba764" ns2:_="" ns3:_="">
    <xsd:import namespace="7ae02d25-caee-48b1-a9cc-327c56bc8c71"/>
    <xsd:import namespace="55b700af-1008-4c13-88b0-49614ebf09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e02d25-caee-48b1-a9cc-327c56bc8c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dfb5abf9-1b0b-4892-b803-d3ae41c385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b700af-1008-4c13-88b0-49614ebf09b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d504d7fa-c28c-490d-a3f4-049a8d32037c}" ma:internalName="TaxCatchAll" ma:showField="CatchAllData" ma:web="55b700af-1008-4c13-88b0-49614ebf09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235680B-8664-4F84-9690-FD07B2EC1F76}">
  <ds:schemaRefs>
    <ds:schemaRef ds:uri="http://schemas.microsoft.com/office/2006/metadata/properties"/>
    <ds:schemaRef ds:uri="http://schemas.microsoft.com/office/infopath/2007/PartnerControls"/>
    <ds:schemaRef ds:uri="7ae02d25-caee-48b1-a9cc-327c56bc8c71"/>
    <ds:schemaRef ds:uri="55b700af-1008-4c13-88b0-49614ebf09b2"/>
  </ds:schemaRefs>
</ds:datastoreItem>
</file>

<file path=customXml/itemProps2.xml><?xml version="1.0" encoding="utf-8"?>
<ds:datastoreItem xmlns:ds="http://schemas.openxmlformats.org/officeDocument/2006/customXml" ds:itemID="{296B7F6F-DD62-4DBC-80EA-6AF55F3EE0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F514F8-964B-4A3D-B8F7-5A975444D1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e02d25-caee-48b1-a9cc-327c56bc8c71"/>
    <ds:schemaRef ds:uri="55b700af-1008-4c13-88b0-49614ebf09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~7260691</Template>
  <TotalTime>0</TotalTime>
  <Words>142</Words>
  <Application>Microsoft Office PowerPoint</Application>
  <PresentationFormat>A4 210 x 297 mm</PresentationFormat>
  <Paragraphs>53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HGP創英角ｺﾞｼｯｸUB</vt:lpstr>
      <vt:lpstr>Meiryo UI</vt:lpstr>
      <vt:lpstr>Arial</vt:lpstr>
      <vt:lpstr>Tahoma</vt:lpstr>
      <vt:lpstr>Wingdings</vt:lpstr>
      <vt:lpstr>標準デザイン</vt:lpstr>
      <vt:lpstr>スケジュール</vt:lpstr>
      <vt:lpstr>納品物（アリコーン様）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2024-12-06T02:10:06Z</dcterms:created>
  <dcterms:modified xsi:type="dcterms:W3CDTF">2024-12-18T07:52:37Z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0x010100786270A1456F4044826B56EE4D05B2CE</vt:lpwstr>
  </property>
</Properties>
</file>